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246" y="90"/>
      </p:cViewPr>
      <p:guideLst/>
    </p:cSldViewPr>
  </p:slideViewPr>
  <p:notesTextViewPr>
    <p:cViewPr>
      <p:scale>
        <a:sx n="1" d="1"/>
        <a:sy n="1" d="1"/>
      </p:scale>
      <p:origin x="0" y="0"/>
    </p:cViewPr>
  </p:notesTextViewPr>
  <p:notesViewPr>
    <p:cSldViewPr snapToGrid="0">
      <p:cViewPr varScale="1">
        <p:scale>
          <a:sx n="66" d="100"/>
          <a:sy n="66" d="100"/>
        </p:scale>
        <p:origin x="277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A1B10B-51A7-41F5-B869-54BED1D0D3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4945BD-3D52-4C81-833F-84943213A7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30662B-13BE-4266-959E-CFA21F103F0B}" type="datetimeFigureOut">
              <a:rPr lang="en-US" smtClean="0"/>
              <a:t>7/2/2021</a:t>
            </a:fld>
            <a:endParaRPr lang="en-US"/>
          </a:p>
        </p:txBody>
      </p:sp>
      <p:sp>
        <p:nvSpPr>
          <p:cNvPr id="4" name="Footer Placeholder 3">
            <a:extLst>
              <a:ext uri="{FF2B5EF4-FFF2-40B4-BE49-F238E27FC236}">
                <a16:creationId xmlns:a16="http://schemas.microsoft.com/office/drawing/2014/main" id="{B6B15B84-B827-4830-B7F8-F6D7199CE4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E976B4-8071-4F5C-BD73-1D5C1EA41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2180EB-4887-407A-BFBD-E6A9496DAE28}" type="slidenum">
              <a:rPr lang="en-US" smtClean="0"/>
              <a:t>‹#›</a:t>
            </a:fld>
            <a:endParaRPr lang="en-US"/>
          </a:p>
        </p:txBody>
      </p:sp>
    </p:spTree>
    <p:extLst>
      <p:ext uri="{BB962C8B-B14F-4D97-AF65-F5344CB8AC3E}">
        <p14:creationId xmlns:p14="http://schemas.microsoft.com/office/powerpoint/2010/main" val="388052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49A69-598D-4C33-8C4A-7643ACDB2489}" type="datetimeFigureOut">
              <a:rPr lang="en-US" smtClean="0"/>
              <a:t>7/2/2021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4FA07-6D94-4661-9630-8ED4831A872D}" type="slidenum">
              <a:rPr lang="en-US" smtClean="0"/>
              <a:t>‹#›</a:t>
            </a:fld>
            <a:endParaRPr lang="en-US"/>
          </a:p>
        </p:txBody>
      </p:sp>
    </p:spTree>
    <p:extLst>
      <p:ext uri="{BB962C8B-B14F-4D97-AF65-F5344CB8AC3E}">
        <p14:creationId xmlns:p14="http://schemas.microsoft.com/office/powerpoint/2010/main" val="140660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0505" y="1808666"/>
            <a:ext cx="311456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a:p>
        </p:txBody>
      </p:sp>
    </p:spTree>
    <p:extLst>
      <p:ext uri="{BB962C8B-B14F-4D97-AF65-F5344CB8AC3E}">
        <p14:creationId xmlns:p14="http://schemas.microsoft.com/office/powerpoint/2010/main" val="135251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18" name="Oval 17">
            <a:extLst>
              <a:ext uri="{FF2B5EF4-FFF2-40B4-BE49-F238E27FC236}">
                <a16:creationId xmlns:a16="http://schemas.microsoft.com/office/drawing/2014/main" id="{FFE83558-0D23-4184-A4C6-5A304A0846B6}"/>
              </a:ext>
            </a:extLst>
          </p:cNvPr>
          <p:cNvSpPr/>
          <p:nvPr/>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A3914F5-EA94-4C90-A64D-91F5B3D362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391628977"/>
      </p:ext>
    </p:extLst>
  </p:cSld>
  <p:clrMapOvr>
    <a:masterClrMapping/>
  </p:clrMapOvr>
  <p:extLst>
    <p:ext uri="{DCECCB84-F9BA-43D5-87BE-67443E8EF086}">
      <p15:sldGuideLst xmlns:p15="http://schemas.microsoft.com/office/powerpoint/2012/main">
        <p15:guide id="1" orient="horz" pos="2280">
          <p15:clr>
            <a:srgbClr val="FBAE40"/>
          </p15:clr>
        </p15:guide>
        <p15:guide id="2" pos="45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r>
              <a:rPr lang="en-US"/>
              <a:t>Click icon to add picture</a:t>
            </a:r>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r>
              <a:rPr lang="en-US"/>
              <a:t>Click icon to add picture</a:t>
            </a:r>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71242976-FE45-40CF-BB67-C1D3160275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3325556881"/>
      </p:ext>
    </p:extLst>
  </p:cSld>
  <p:clrMapOvr>
    <a:masterClrMapping/>
  </p:clrMapOvr>
  <p:extLst>
    <p:ext uri="{DCECCB84-F9BA-43D5-87BE-67443E8EF086}">
      <p15:sldGuideLst xmlns:p15="http://schemas.microsoft.com/office/powerpoint/2012/main">
        <p15:guide id="1" orient="horz" pos="2160">
          <p15:clr>
            <a:srgbClr val="FBAE40"/>
          </p15:clr>
        </p15:guide>
        <p15:guide id="2" pos="28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r>
              <a:rPr lang="en-US"/>
              <a:t>Click icon to add picture</a:t>
            </a:r>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9907ABA8-6BDB-40E3-812D-7D4C7F3611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3236308940"/>
      </p:ext>
    </p:extLst>
  </p:cSld>
  <p:clrMapOvr>
    <a:masterClrMapping/>
  </p:clrMapOvr>
  <p:extLst>
    <p:ext uri="{DCECCB84-F9BA-43D5-87BE-67443E8EF086}">
      <p15:sldGuideLst xmlns:p15="http://schemas.microsoft.com/office/powerpoint/2012/main">
        <p15:guide id="1" orient="horz" pos="2280">
          <p15:clr>
            <a:srgbClr val="FBAE40"/>
          </p15:clr>
        </p15:guide>
        <p15:guide id="2"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fld id="{A61461B8-AA76-453F-B73D-468961986FD9}" type="slidenum">
              <a:rPr lang="en-US" smtClean="0"/>
              <a:t>‹#›</a:t>
            </a:fld>
            <a:endParaRPr lang="en-US"/>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0" name="Picture 9">
            <a:extLst>
              <a:ext uri="{FF2B5EF4-FFF2-40B4-BE49-F238E27FC236}">
                <a16:creationId xmlns:a16="http://schemas.microsoft.com/office/drawing/2014/main" id="{A470A8D6-2A44-4A62-81A0-64A1BED406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1320820448"/>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endParaRPr lang="en-US" dirty="0"/>
          </a:p>
        </p:txBody>
      </p:sp>
      <p:pic>
        <p:nvPicPr>
          <p:cNvPr id="28" name="Picture 27">
            <a:extLst>
              <a:ext uri="{FF2B5EF4-FFF2-40B4-BE49-F238E27FC236}">
                <a16:creationId xmlns:a16="http://schemas.microsoft.com/office/drawing/2014/main" id="{3583E817-6787-44ED-8CC4-79D91DEF5C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3999384298"/>
      </p:ext>
    </p:extLst>
  </p:cSld>
  <p:clrMapOvr>
    <a:masterClrMapping/>
  </p:clrMapOvr>
  <p:extLst>
    <p:ext uri="{DCECCB84-F9BA-43D5-87BE-67443E8EF086}">
      <p15:sldGuideLst xmlns:p15="http://schemas.microsoft.com/office/powerpoint/2012/main">
        <p15:guide id="1" orient="horz" pos="240">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r>
              <a:rPr lang="en-US"/>
              <a:t>Click icon to add picture</a:t>
            </a:r>
          </a:p>
        </p:txBody>
      </p:sp>
      <p:cxnSp>
        <p:nvCxnSpPr>
          <p:cNvPr id="47" name="Straight Connector 46">
            <a:extLst>
              <a:ext uri="{FF2B5EF4-FFF2-40B4-BE49-F238E27FC236}">
                <a16:creationId xmlns:a16="http://schemas.microsoft.com/office/drawing/2014/main" id="{0F2750E9-4989-4FE8-8BBC-7EA55EAC5F9B}"/>
              </a:ext>
            </a:extLst>
          </p:cNvPr>
          <p:cNvCxnSpPr>
            <a:cxnSpLocks/>
          </p:cNvCxnSpPr>
          <p:nvPr/>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r>
              <a:rPr lang="en-US"/>
              <a:t>Click icon to add picture</a:t>
            </a:r>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r>
              <a:rPr lang="en-US"/>
              <a:t>Click icon to add picture</a:t>
            </a:r>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1474E58-1A2F-468B-829D-CADB2D90BB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50091595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29" name="Picture 28">
            <a:extLst>
              <a:ext uri="{FF2B5EF4-FFF2-40B4-BE49-F238E27FC236}">
                <a16:creationId xmlns:a16="http://schemas.microsoft.com/office/drawing/2014/main" id="{D35C3102-96C9-4B1E-BC47-1B8AD98032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3295322329"/>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13DCE2-9520-4777-B2E5-2C0FF4E81775}"/>
              </a:ext>
            </a:extLst>
          </p:cNvPr>
          <p:cNvCxnSpPr>
            <a:cxnSpLocks/>
          </p:cNvCxnSpPr>
          <p:nvPr/>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40" name="Footer Placeholder 4">
            <a:extLst>
              <a:ext uri="{FF2B5EF4-FFF2-40B4-BE49-F238E27FC236}">
                <a16:creationId xmlns:a16="http://schemas.microsoft.com/office/drawing/2014/main" id="{54AB913A-6D79-4CA9-BFC6-0E021B58198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22" name="Picture 21">
            <a:extLst>
              <a:ext uri="{FF2B5EF4-FFF2-40B4-BE49-F238E27FC236}">
                <a16:creationId xmlns:a16="http://schemas.microsoft.com/office/drawing/2014/main" id="{7CADF6B8-A5B1-44F3-9153-8FE3507D7F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3328604717"/>
      </p:ext>
    </p:extLst>
  </p:cSld>
  <p:clrMapOvr>
    <a:masterClrMapping/>
  </p:clrMapOvr>
  <p:extLst>
    <p:ext uri="{DCECCB84-F9BA-43D5-87BE-67443E8EF086}">
      <p15:sldGuideLst xmlns:p15="http://schemas.microsoft.com/office/powerpoint/2012/main">
        <p15:guide id="1" orient="horz" pos="321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9" name="Picture 18">
            <a:extLst>
              <a:ext uri="{FF2B5EF4-FFF2-40B4-BE49-F238E27FC236}">
                <a16:creationId xmlns:a16="http://schemas.microsoft.com/office/drawing/2014/main" id="{900D4B26-6A67-488A-BEA9-729F43C6E8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1699788568"/>
      </p:ext>
    </p:extLst>
  </p:cSld>
  <p:clrMapOvr>
    <a:masterClrMapping/>
  </p:clrMapOvr>
  <p:extLst>
    <p:ext uri="{DCECCB84-F9BA-43D5-87BE-67443E8EF086}">
      <p15:sldGuideLst xmlns:p15="http://schemas.microsoft.com/office/powerpoint/2012/main">
        <p15:guide id="1" orient="horz" pos="3192">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7" name="Picture 16">
            <a:extLst>
              <a:ext uri="{FF2B5EF4-FFF2-40B4-BE49-F238E27FC236}">
                <a16:creationId xmlns:a16="http://schemas.microsoft.com/office/drawing/2014/main" id="{33BB8D2C-703F-4D17-8736-862DF9FE8DA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32960600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a:extLst>
              <a:ext uri="{FF2B5EF4-FFF2-40B4-BE49-F238E27FC236}">
                <a16:creationId xmlns:a16="http://schemas.microsoft.com/office/drawing/2014/main" id="{977FEBC8-A5B6-49F7-9145-4E58ECEC08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05374" y="534311"/>
            <a:ext cx="2381250" cy="652217"/>
          </a:xfrm>
          <a:prstGeom prst="rect">
            <a:avLst/>
          </a:prstGeom>
        </p:spPr>
      </p:pic>
    </p:spTree>
    <p:extLst>
      <p:ext uri="{BB962C8B-B14F-4D97-AF65-F5344CB8AC3E}">
        <p14:creationId xmlns:p14="http://schemas.microsoft.com/office/powerpoint/2010/main" val="891081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10650292"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6"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10640768"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cxnSp>
        <p:nvCxnSpPr>
          <p:cNvPr id="7" name="Straight Connector 6">
            <a:extLst>
              <a:ext uri="{FF2B5EF4-FFF2-40B4-BE49-F238E27FC236}">
                <a16:creationId xmlns:a16="http://schemas.microsoft.com/office/drawing/2014/main" id="{8CAFA596-9110-4DB0-BEDF-C35A24B5F476}"/>
              </a:ext>
            </a:extLst>
          </p:cNvPr>
          <p:cNvCxnSpPr>
            <a:cxnSpLocks/>
          </p:cNvCxnSpPr>
          <p:nvPr/>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F7D0639-A7F2-49F2-819B-28C49F9B23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
        <p:nvSpPr>
          <p:cNvPr id="10" name="Slide Number Placeholder 5">
            <a:extLst>
              <a:ext uri="{FF2B5EF4-FFF2-40B4-BE49-F238E27FC236}">
                <a16:creationId xmlns:a16="http://schemas.microsoft.com/office/drawing/2014/main" id="{9C7AF205-87BD-43C6-873A-8F27AB120E3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Tree>
    <p:extLst>
      <p:ext uri="{BB962C8B-B14F-4D97-AF65-F5344CB8AC3E}">
        <p14:creationId xmlns:p14="http://schemas.microsoft.com/office/powerpoint/2010/main" val="3412078540"/>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11" name="Do not remove" hidden="1"/>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A09AF9-131A-4546-AD97-87910C5AFD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
        <p:nvSpPr>
          <p:cNvPr id="5" name="Slide Number Placeholder 5">
            <a:extLst>
              <a:ext uri="{FF2B5EF4-FFF2-40B4-BE49-F238E27FC236}">
                <a16:creationId xmlns:a16="http://schemas.microsoft.com/office/drawing/2014/main" id="{DC9E7E1C-B6B9-4B19-AA96-27017B47353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Tree>
    <p:extLst>
      <p:ext uri="{BB962C8B-B14F-4D97-AF65-F5344CB8AC3E}">
        <p14:creationId xmlns:p14="http://schemas.microsoft.com/office/powerpoint/2010/main" val="1966070022"/>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r>
              <a:rPr lang="en-US"/>
              <a:t>Click icon to add picture</a:t>
            </a:r>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B5960BD-58F5-41F2-B4FB-CBCCA139CD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90808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r>
              <a:rPr lang="en-US"/>
              <a:t>Click icon to add picture</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0473120-E706-403E-ADF7-BBAA2F5619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3333" y="6585473"/>
            <a:ext cx="567010" cy="155445"/>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36894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1" name="Picture 10">
            <a:extLst>
              <a:ext uri="{FF2B5EF4-FFF2-40B4-BE49-F238E27FC236}">
                <a16:creationId xmlns:a16="http://schemas.microsoft.com/office/drawing/2014/main" id="{E655713E-E252-423C-95C5-4F07B34A63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262475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r>
              <a:rPr lang="en-US"/>
              <a:t>Click icon to add picture</a:t>
            </a:r>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8A6B905-E7BB-4CB9-B5A3-83877F7D4D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fld id="{A61461B8-AA76-453F-B73D-468961986FD9}" type="slidenum">
              <a:rPr lang="en-US" smtClean="0"/>
              <a:t>‹#›</a:t>
            </a:fld>
            <a:endParaRPr lang="en-US"/>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86501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r>
              <a:rPr lang="en-US"/>
              <a:t>Click icon to add picture</a:t>
            </a:r>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4C8EE46D-E5F6-4554-BEC5-EC60C4A4A0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2082608345"/>
      </p:ext>
    </p:extLst>
  </p:cSld>
  <p:clrMapOvr>
    <a:masterClrMapping/>
  </p:clrMapOvr>
  <p:extLst>
    <p:ext uri="{DCECCB84-F9BA-43D5-87BE-67443E8EF086}">
      <p15:sldGuideLst xmlns:p15="http://schemas.microsoft.com/office/powerpoint/2012/main">
        <p15:guide id="1" orient="horz" pos="2160">
          <p15:clr>
            <a:srgbClr val="FBAE40"/>
          </p15:clr>
        </p15:guide>
        <p15:guide id="2" pos="3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2C969717-D6CC-49BA-8AB8-C019C8E240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2888556690"/>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A61461B8-AA76-453F-B73D-468961986FD9}" type="slidenum">
              <a:rPr lang="en-US" smtClean="0"/>
              <a:t>‹#›</a:t>
            </a:fld>
            <a:endParaRPr lang="en-US"/>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A30596A-94F2-466F-BBEA-C6374BB486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548147304"/>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515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vaso.kepro.com/wv-aso-medical-services"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hyperlink" Target="mailto:JASPER.SMITH@KEPRO.COM" TargetMode="External"/><Relationship Id="rId13" Type="http://schemas.openxmlformats.org/officeDocument/2006/relationships/hyperlink" Target="https://c3wv.kepro.com/" TargetMode="External"/><Relationship Id="rId3" Type="http://schemas.openxmlformats.org/officeDocument/2006/relationships/hyperlink" Target="mailto:EBPROCTOR@KEPRO.COM" TargetMode="External"/><Relationship Id="rId7" Type="http://schemas.openxmlformats.org/officeDocument/2006/relationships/hyperlink" Target="mailto:JAMI.PLANTIN@KEPRO.COM" TargetMode="External"/><Relationship Id="rId12" Type="http://schemas.openxmlformats.org/officeDocument/2006/relationships/hyperlink" Target="https://providerportal.kepro.com/" TargetMode="External"/><Relationship Id="rId2" Type="http://schemas.openxmlformats.org/officeDocument/2006/relationships/hyperlink" Target="mailto:WVMEDICALSERVICES@KEPRO.COM" TargetMode="External"/><Relationship Id="rId1" Type="http://schemas.openxmlformats.org/officeDocument/2006/relationships/slideLayout" Target="../slideLayouts/slideLayout21.xml"/><Relationship Id="rId6" Type="http://schemas.openxmlformats.org/officeDocument/2006/relationships/hyperlink" Target="mailto:SIERRA.HALL@KEPRO.COM" TargetMode="External"/><Relationship Id="rId11" Type="http://schemas.openxmlformats.org/officeDocument/2006/relationships/hyperlink" Target="http://www.wvaso.kepro.com/" TargetMode="External"/><Relationship Id="rId5" Type="http://schemas.openxmlformats.org/officeDocument/2006/relationships/hyperlink" Target="mailto:APERRY@KEPRO.COM" TargetMode="External"/><Relationship Id="rId10" Type="http://schemas.openxmlformats.org/officeDocument/2006/relationships/hyperlink" Target="mailto:LPAYNE@KEPRO.COM" TargetMode="External"/><Relationship Id="rId4" Type="http://schemas.openxmlformats.org/officeDocument/2006/relationships/hyperlink" Target="mailto:KAREN.WILKINSON@KEPRO.COM" TargetMode="External"/><Relationship Id="rId9" Type="http://schemas.openxmlformats.org/officeDocument/2006/relationships/hyperlink" Target="mailto:JOJONES@KEPRO.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297D-208C-492B-954D-46A08265C13A}"/>
              </a:ext>
            </a:extLst>
          </p:cNvPr>
          <p:cNvSpPr>
            <a:spLocks noGrp="1"/>
          </p:cNvSpPr>
          <p:nvPr>
            <p:ph type="ctrTitle"/>
          </p:nvPr>
        </p:nvSpPr>
        <p:spPr/>
        <p:txBody>
          <a:bodyPr/>
          <a:lstStyle/>
          <a:p>
            <a:r>
              <a:rPr lang="en-US" dirty="0"/>
              <a:t>Home Health</a:t>
            </a:r>
          </a:p>
        </p:txBody>
      </p:sp>
      <p:sp>
        <p:nvSpPr>
          <p:cNvPr id="3" name="Subtitle 2">
            <a:extLst>
              <a:ext uri="{FF2B5EF4-FFF2-40B4-BE49-F238E27FC236}">
                <a16:creationId xmlns:a16="http://schemas.microsoft.com/office/drawing/2014/main" id="{23DCE74F-BDA9-4E39-A989-6B772EF59474}"/>
              </a:ext>
            </a:extLst>
          </p:cNvPr>
          <p:cNvSpPr>
            <a:spLocks noGrp="1"/>
          </p:cNvSpPr>
          <p:nvPr>
            <p:ph type="subTitle" idx="1"/>
          </p:nvPr>
        </p:nvSpPr>
        <p:spPr/>
        <p:txBody>
          <a:bodyPr/>
          <a:lstStyle/>
          <a:p>
            <a:r>
              <a:rPr lang="fr-FR" dirty="0" err="1"/>
              <a:t>Annual</a:t>
            </a:r>
            <a:r>
              <a:rPr lang="fr-FR" dirty="0"/>
              <a:t> Training 2020</a:t>
            </a:r>
            <a:endParaRPr lang="en-US" dirty="0"/>
          </a:p>
          <a:p>
            <a:endParaRPr lang="en-US" dirty="0"/>
          </a:p>
        </p:txBody>
      </p:sp>
      <p:sp>
        <p:nvSpPr>
          <p:cNvPr id="4" name="Date Placeholder 3">
            <a:extLst>
              <a:ext uri="{FF2B5EF4-FFF2-40B4-BE49-F238E27FC236}">
                <a16:creationId xmlns:a16="http://schemas.microsoft.com/office/drawing/2014/main" id="{D48661EA-AB5F-4BD5-829F-6FCC5848CA62}"/>
              </a:ext>
            </a:extLst>
          </p:cNvPr>
          <p:cNvSpPr txBox="1">
            <a:spLocks/>
          </p:cNvSpPr>
          <p:nvPr/>
        </p:nvSpPr>
        <p:spPr>
          <a:xfrm>
            <a:off x="10248293" y="623142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00" dirty="0">
                <a:solidFill>
                  <a:srgbClr val="A1A9B5"/>
                </a:solidFill>
                <a:latin typeface="Raleway Light" panose="020B0403030101060003" pitchFamily="34" charset="0"/>
              </a:rPr>
              <a:t>2020-2021</a:t>
            </a:r>
          </a:p>
        </p:txBody>
      </p:sp>
    </p:spTree>
    <p:extLst>
      <p:ext uri="{BB962C8B-B14F-4D97-AF65-F5344CB8AC3E}">
        <p14:creationId xmlns:p14="http://schemas.microsoft.com/office/powerpoint/2010/main" val="36402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3785-0C14-4813-B1C9-547F8C3B18D1}"/>
              </a:ext>
            </a:extLst>
          </p:cNvPr>
          <p:cNvSpPr>
            <a:spLocks noGrp="1"/>
          </p:cNvSpPr>
          <p:nvPr>
            <p:ph type="title"/>
          </p:nvPr>
        </p:nvSpPr>
        <p:spPr/>
        <p:txBody>
          <a:bodyPr/>
          <a:lstStyle/>
          <a:p>
            <a:r>
              <a:rPr lang="en-US" dirty="0"/>
              <a:t>Training and Technical Assistance</a:t>
            </a:r>
          </a:p>
        </p:txBody>
      </p:sp>
      <p:sp>
        <p:nvSpPr>
          <p:cNvPr id="4" name="Slide Number Placeholder 3">
            <a:extLst>
              <a:ext uri="{FF2B5EF4-FFF2-40B4-BE49-F238E27FC236}">
                <a16:creationId xmlns:a16="http://schemas.microsoft.com/office/drawing/2014/main" id="{6C3CB325-8D2D-45E9-991F-FAED523A17BE}"/>
              </a:ext>
            </a:extLst>
          </p:cNvPr>
          <p:cNvSpPr>
            <a:spLocks noGrp="1"/>
          </p:cNvSpPr>
          <p:nvPr>
            <p:ph type="sldNum" sz="quarter" idx="12"/>
          </p:nvPr>
        </p:nvSpPr>
        <p:spPr/>
        <p:txBody>
          <a:bodyPr/>
          <a:lstStyle/>
          <a:p>
            <a:fld id="{A61461B8-AA76-453F-B73D-468961986FD9}" type="slidenum">
              <a:rPr lang="en-US" smtClean="0"/>
              <a:t>10</a:t>
            </a:fld>
            <a:endParaRPr lang="en-US"/>
          </a:p>
        </p:txBody>
      </p:sp>
      <p:sp>
        <p:nvSpPr>
          <p:cNvPr id="5" name="Text Placeholder 3">
            <a:extLst>
              <a:ext uri="{FF2B5EF4-FFF2-40B4-BE49-F238E27FC236}">
                <a16:creationId xmlns:a16="http://schemas.microsoft.com/office/drawing/2014/main" id="{7EE7E498-A921-432D-9E21-689A98D07625}"/>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The medical department offers various types of training</a:t>
            </a:r>
          </a:p>
          <a:p>
            <a:pPr marL="285750" indent="-285750">
              <a:buFont typeface="Arial" panose="020B0604020202020204" pitchFamily="34" charset="0"/>
              <a:buChar char="•"/>
            </a:pPr>
            <a:r>
              <a:rPr lang="en-US" sz="1800" dirty="0"/>
              <a:t>We offer training via webinar, phone, and various materials.</a:t>
            </a:r>
          </a:p>
          <a:p>
            <a:pPr marL="285750" indent="-285750">
              <a:buFont typeface="Arial" panose="020B0604020202020204" pitchFamily="34" charset="0"/>
              <a:buChar char="•"/>
            </a:pPr>
            <a:r>
              <a:rPr lang="en-US" sz="1800" dirty="0"/>
              <a:t>These are offered to make submitting online for Prior Authorization an easier process for providers.</a:t>
            </a:r>
          </a:p>
          <a:p>
            <a:pPr marL="285750" indent="-285750">
              <a:buFont typeface="Arial" panose="020B0604020202020204" pitchFamily="34" charset="0"/>
              <a:buChar char="•"/>
            </a:pPr>
            <a:r>
              <a:rPr lang="en-US" sz="1800" dirty="0"/>
              <a:t>There are also annual reviews/trainings available to providers.</a:t>
            </a:r>
          </a:p>
          <a:p>
            <a:pPr marL="285750" indent="-285750">
              <a:buFont typeface="Arial" panose="020B0604020202020204" pitchFamily="34" charset="0"/>
              <a:buChar char="•"/>
            </a:pPr>
            <a:r>
              <a:rPr lang="en-US" sz="1800" dirty="0"/>
              <a:t>Provider training is also offered for various provider groups.</a:t>
            </a:r>
          </a:p>
          <a:p>
            <a:pPr marL="285750" indent="-285750">
              <a:buFont typeface="Arial" panose="020B0604020202020204" pitchFamily="34" charset="0"/>
              <a:buChar char="•"/>
            </a:pPr>
            <a:r>
              <a:rPr lang="en-US" sz="1800" dirty="0"/>
              <a:t>Each PowerPoint presentation from the provider trainings are posted to </a:t>
            </a:r>
            <a:r>
              <a:rPr lang="en-US" sz="1800" dirty="0">
                <a:hlinkClick r:id="rId2"/>
              </a:rPr>
              <a:t>https://wvaso.kepro.com/wv-aso-medical-services</a:t>
            </a:r>
            <a:r>
              <a:rPr lang="en-US" sz="1800" dirty="0"/>
              <a:t>. </a:t>
            </a:r>
            <a:endParaRPr lang="en-US" sz="1400" dirty="0"/>
          </a:p>
        </p:txBody>
      </p:sp>
    </p:spTree>
    <p:extLst>
      <p:ext uri="{BB962C8B-B14F-4D97-AF65-F5344CB8AC3E}">
        <p14:creationId xmlns:p14="http://schemas.microsoft.com/office/powerpoint/2010/main" val="33347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A62FEF-95A1-494A-BEE7-667F9DF1A8AA}"/>
              </a:ext>
            </a:extLst>
          </p:cNvPr>
          <p:cNvSpPr>
            <a:spLocks noGrp="1"/>
          </p:cNvSpPr>
          <p:nvPr>
            <p:ph type="sldNum" sz="quarter" idx="12"/>
          </p:nvPr>
        </p:nvSpPr>
        <p:spPr/>
        <p:txBody>
          <a:bodyPr/>
          <a:lstStyle/>
          <a:p>
            <a:fld id="{A61461B8-AA76-453F-B73D-468961986FD9}" type="slidenum">
              <a:rPr lang="en-US" smtClean="0"/>
              <a:t>11</a:t>
            </a:fld>
            <a:endParaRPr lang="en-US"/>
          </a:p>
        </p:txBody>
      </p:sp>
      <p:graphicFrame>
        <p:nvGraphicFramePr>
          <p:cNvPr id="4" name="Content Placeholder 3">
            <a:extLst>
              <a:ext uri="{FF2B5EF4-FFF2-40B4-BE49-F238E27FC236}">
                <a16:creationId xmlns:a16="http://schemas.microsoft.com/office/drawing/2014/main" id="{97BC389E-B12F-4CD6-AAF2-7115EB95B174}"/>
              </a:ext>
            </a:extLst>
          </p:cNvPr>
          <p:cNvGraphicFramePr>
            <a:graphicFrameLocks/>
          </p:cNvGraphicFramePr>
          <p:nvPr>
            <p:extLst>
              <p:ext uri="{D42A27DB-BD31-4B8C-83A1-F6EECF244321}">
                <p14:modId xmlns:p14="http://schemas.microsoft.com/office/powerpoint/2010/main" val="1148746915"/>
              </p:ext>
            </p:extLst>
          </p:nvPr>
        </p:nvGraphicFramePr>
        <p:xfrm>
          <a:off x="0" y="2"/>
          <a:ext cx="12191999" cy="6278133"/>
        </p:xfrm>
        <a:graphic>
          <a:graphicData uri="http://schemas.openxmlformats.org/drawingml/2006/table">
            <a:tbl>
              <a:tblPr firstRow="1" bandRow="1">
                <a:tableStyleId>{8799B23B-EC83-4686-B30A-512413B5E67A}</a:tableStyleId>
              </a:tblPr>
              <a:tblGrid>
                <a:gridCol w="2006221">
                  <a:extLst>
                    <a:ext uri="{9D8B030D-6E8A-4147-A177-3AD203B41FA5}">
                      <a16:colId xmlns:a16="http://schemas.microsoft.com/office/drawing/2014/main" val="20000"/>
                    </a:ext>
                  </a:extLst>
                </a:gridCol>
                <a:gridCol w="4517409">
                  <a:extLst>
                    <a:ext uri="{9D8B030D-6E8A-4147-A177-3AD203B41FA5}">
                      <a16:colId xmlns:a16="http://schemas.microsoft.com/office/drawing/2014/main" val="20001"/>
                    </a:ext>
                  </a:extLst>
                </a:gridCol>
                <a:gridCol w="4202243">
                  <a:extLst>
                    <a:ext uri="{9D8B030D-6E8A-4147-A177-3AD203B41FA5}">
                      <a16:colId xmlns:a16="http://schemas.microsoft.com/office/drawing/2014/main" val="20002"/>
                    </a:ext>
                  </a:extLst>
                </a:gridCol>
                <a:gridCol w="1466126">
                  <a:extLst>
                    <a:ext uri="{9D8B030D-6E8A-4147-A177-3AD203B41FA5}">
                      <a16:colId xmlns:a16="http://schemas.microsoft.com/office/drawing/2014/main" val="20003"/>
                    </a:ext>
                  </a:extLst>
                </a:gridCol>
              </a:tblGrid>
              <a:tr h="1056117">
                <a:tc gridSpan="4">
                  <a:txBody>
                    <a:bodyPr/>
                    <a:lstStyle/>
                    <a:p>
                      <a:pPr algn="ctr"/>
                      <a:r>
                        <a:rPr lang="en-US" sz="1800" dirty="0" err="1">
                          <a:latin typeface="Calibri" panose="020F0502020204030204" pitchFamily="34" charset="0"/>
                          <a:cs typeface="Calibri" panose="020F0502020204030204" pitchFamily="34" charset="0"/>
                        </a:rPr>
                        <a:t>Kepro</a:t>
                      </a:r>
                      <a:r>
                        <a:rPr lang="en-US" sz="1800" dirty="0">
                          <a:latin typeface="Calibri" panose="020F0502020204030204" pitchFamily="34" charset="0"/>
                          <a:cs typeface="Calibri" panose="020F0502020204030204" pitchFamily="34" charset="0"/>
                        </a:rPr>
                        <a:t> Medical</a:t>
                      </a:r>
                      <a:r>
                        <a:rPr lang="en-US" sz="1800" baseline="0" dirty="0">
                          <a:latin typeface="Calibri" panose="020F0502020204030204" pitchFamily="34" charset="0"/>
                          <a:cs typeface="Calibri" panose="020F0502020204030204" pitchFamily="34" charset="0"/>
                        </a:rPr>
                        <a:t> Contact Information</a:t>
                      </a:r>
                      <a:endParaRPr lang="en-US" sz="1800" dirty="0">
                        <a:latin typeface="Calibri" panose="020F0502020204030204" pitchFamily="34" charset="0"/>
                        <a:cs typeface="Calibri" panose="020F0502020204030204" pitchFamily="34" charset="0"/>
                      </a:endParaRPr>
                    </a:p>
                    <a:p>
                      <a:pPr algn="ctr"/>
                      <a:r>
                        <a:rPr lang="en-US" sz="1800" b="1" kern="1200" dirty="0">
                          <a:solidFill>
                            <a:schemeClr val="tx1"/>
                          </a:solidFill>
                          <a:effectLst/>
                          <a:latin typeface="Calibri" panose="020F0502020204030204" pitchFamily="34" charset="0"/>
                          <a:ea typeface="+mn-ea"/>
                          <a:cs typeface="Calibri" panose="020F0502020204030204" pitchFamily="34" charset="0"/>
                        </a:rPr>
                        <a:t>1007 Bullitt Street</a:t>
                      </a:r>
                      <a:r>
                        <a:rPr lang="en-US" sz="1800" b="1" kern="1200" baseline="0" dirty="0">
                          <a:solidFill>
                            <a:schemeClr val="tx1"/>
                          </a:solidFill>
                          <a:effectLst/>
                          <a:latin typeface="Calibri" panose="020F0502020204030204" pitchFamily="34" charset="0"/>
                          <a:ea typeface="+mn-ea"/>
                          <a:cs typeface="Calibri" panose="020F0502020204030204" pitchFamily="34" charset="0"/>
                        </a:rPr>
                        <a:t>, </a:t>
                      </a:r>
                      <a:r>
                        <a:rPr lang="en-US" sz="1800" b="1" kern="1200" dirty="0">
                          <a:solidFill>
                            <a:schemeClr val="tx1"/>
                          </a:solidFill>
                          <a:effectLst/>
                          <a:latin typeface="Calibri" panose="020F0502020204030204" pitchFamily="34" charset="0"/>
                          <a:ea typeface="+mn-ea"/>
                          <a:cs typeface="Calibri" panose="020F0502020204030204" pitchFamily="34" charset="0"/>
                        </a:rPr>
                        <a:t>Suite 200</a:t>
                      </a:r>
                    </a:p>
                    <a:p>
                      <a:pPr algn="ctr"/>
                      <a:r>
                        <a:rPr lang="en-US" sz="1800" b="1" kern="1200" dirty="0">
                          <a:solidFill>
                            <a:schemeClr val="tx1"/>
                          </a:solidFill>
                          <a:effectLst/>
                          <a:latin typeface="Calibri" panose="020F0502020204030204" pitchFamily="34" charset="0"/>
                          <a:ea typeface="+mn-ea"/>
                          <a:cs typeface="Calibri" panose="020F0502020204030204" pitchFamily="34" charset="0"/>
                        </a:rPr>
                        <a:t>Charleston, WV  25301</a:t>
                      </a:r>
                    </a:p>
                  </a:txBody>
                  <a:tcPr marL="42252" marR="42252" marT="19289" marB="19289" anchor="ct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marL="56336" marR="56336" marT="25718" marB="25718"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1052166">
                <a:tc gridSpan="4">
                  <a:txBody>
                    <a:bodyPr/>
                    <a:lstStyle/>
                    <a:p>
                      <a:pPr algn="ctr"/>
                      <a:r>
                        <a:rPr lang="en-US" sz="1800" dirty="0">
                          <a:latin typeface="Calibri" panose="020F0502020204030204" pitchFamily="34" charset="0"/>
                          <a:cs typeface="Calibri" panose="020F0502020204030204" pitchFamily="34" charset="0"/>
                        </a:rPr>
                        <a:t>1-800-346-8272 </a:t>
                      </a:r>
                      <a:r>
                        <a:rPr lang="en-US" sz="1800" baseline="0" dirty="0">
                          <a:latin typeface="Calibri" panose="020F0502020204030204" pitchFamily="34" charset="0"/>
                          <a:cs typeface="Calibri" panose="020F0502020204030204" pitchFamily="34" charset="0"/>
                        </a:rPr>
                        <a:t>EXT. 7996</a:t>
                      </a:r>
                    </a:p>
                    <a:p>
                      <a:pPr algn="ctr"/>
                      <a:r>
                        <a:rPr lang="en-US" sz="1800" baseline="0" dirty="0">
                          <a:latin typeface="Calibri" panose="020F0502020204030204" pitchFamily="34" charset="0"/>
                          <a:cs typeface="Calibri" panose="020F0502020204030204" pitchFamily="34" charset="0"/>
                        </a:rPr>
                        <a:t>MEDICAL SERVICES EMAIL: </a:t>
                      </a:r>
                      <a:r>
                        <a:rPr lang="en-US" sz="1800" baseline="0" dirty="0">
                          <a:latin typeface="Calibri" panose="020F0502020204030204" pitchFamily="34" charset="0"/>
                          <a:cs typeface="Calibri" panose="020F0502020204030204" pitchFamily="34" charset="0"/>
                          <a:hlinkClick r:id="rId2"/>
                        </a:rPr>
                        <a:t>WVMEDICALSERVICES@KEPRO.COM</a:t>
                      </a:r>
                      <a:r>
                        <a:rPr lang="en-US" sz="1800" baseline="0" dirty="0">
                          <a:latin typeface="Calibri" panose="020F0502020204030204" pitchFamily="34" charset="0"/>
                          <a:cs typeface="Calibri" panose="020F0502020204030204" pitchFamily="34" charset="0"/>
                        </a:rPr>
                        <a:t> </a:t>
                      </a:r>
                    </a:p>
                    <a:p>
                      <a:pPr algn="ctr"/>
                      <a:r>
                        <a:rPr lang="en-US" sz="1800" baseline="0" dirty="0">
                          <a:latin typeface="Calibri" panose="020F0502020204030204" pitchFamily="34" charset="0"/>
                          <a:cs typeface="Calibri" panose="020F0502020204030204" pitchFamily="34" charset="0"/>
                        </a:rPr>
                        <a:t>MEDICAL FAX NUMBER: 1-866-209-9632</a:t>
                      </a:r>
                    </a:p>
                  </a:txBody>
                  <a:tcPr marL="42252" marR="42252" marT="19289" marB="19289"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1800" b="0" u="none" dirty="0">
                        <a:latin typeface="Calibri" panose="020F0502020204030204" pitchFamily="34" charset="0"/>
                        <a:cs typeface="Calibri" panose="020F0502020204030204" pitchFamily="34" charset="0"/>
                      </a:endParaRPr>
                    </a:p>
                  </a:txBody>
                  <a:tcPr marL="42252" marR="42252" marT="19289" marB="1928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955601994"/>
                  </a:ext>
                </a:extLst>
              </a:tr>
              <a:tr h="338735">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EMILY PROCTOR</a:t>
                      </a: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MEDICAL/IDDW/BH/SUD</a:t>
                      </a:r>
                      <a:r>
                        <a:rPr lang="en-US" sz="1800" baseline="0" dirty="0">
                          <a:effectLst/>
                          <a:latin typeface="Calibri" panose="020F0502020204030204" pitchFamily="34" charset="0"/>
                          <a:ea typeface="Calibri" panose="020F0502020204030204" pitchFamily="34" charset="0"/>
                          <a:cs typeface="Calibri" panose="020F0502020204030204" pitchFamily="34" charset="0"/>
                        </a:rPr>
                        <a:t> WAIVER DIRECTOR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b="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EBPROCTOR@KEPRO.COM </a:t>
                      </a:r>
                      <a:endParaRPr lang="en-US" sz="1800" b="0"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EXT.</a:t>
                      </a:r>
                      <a:r>
                        <a:rPr lang="en-US" sz="1800" baseline="0" dirty="0">
                          <a:effectLst/>
                          <a:latin typeface="Calibri" panose="020F0502020204030204" pitchFamily="34" charset="0"/>
                          <a:ea typeface="Calibri" panose="020F0502020204030204" pitchFamily="34" charset="0"/>
                          <a:cs typeface="Calibri" panose="020F0502020204030204" pitchFamily="34" charset="0"/>
                        </a:rPr>
                        <a:t> 4455</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843405155"/>
                  </a:ext>
                </a:extLst>
              </a:tr>
              <a:tr h="365361">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KAREN</a:t>
                      </a:r>
                      <a:r>
                        <a:rPr lang="en-US" sz="1800" baseline="0" dirty="0">
                          <a:effectLst/>
                          <a:latin typeface="Calibri" panose="020F0502020204030204" pitchFamily="34" charset="0"/>
                          <a:cs typeface="Calibri" panose="020F0502020204030204" pitchFamily="34" charset="0"/>
                        </a:rPr>
                        <a:t> WILKINSON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UM NURSE MANAGER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4"/>
                        </a:rPr>
                        <a:t>KAREN.WILKINSON@KEPRO.COM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4474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2"/>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ALICIA PERRY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OFFICE MANAGER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5"/>
                        </a:rPr>
                        <a:t>APERRY@KEPRO.COM</a:t>
                      </a:r>
                      <a:r>
                        <a:rPr lang="en-US" sz="1800" dirty="0">
                          <a:effectLst/>
                          <a:latin typeface="Calibri" panose="020F0502020204030204" pitchFamily="34" charset="0"/>
                          <a:cs typeface="Calibri" panose="020F0502020204030204" pitchFamily="34" charset="0"/>
                          <a:hlinkClick r:id="rId5"/>
                        </a:rPr>
                        <a:t>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4452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3"/>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SIERRA HALL</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TRAINING SPECIALIST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6"/>
                        </a:rPr>
                        <a:t>SIERRA.HALL@KEPRO.COM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4454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6"/>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ea typeface="+mn-ea"/>
                          <a:cs typeface="Calibri" panose="020F0502020204030204" pitchFamily="34" charset="0"/>
                        </a:rPr>
                        <a:t>JAMI</a:t>
                      </a:r>
                      <a:r>
                        <a:rPr lang="en-US" sz="1800" baseline="0" dirty="0">
                          <a:effectLst/>
                          <a:latin typeface="Calibri" panose="020F0502020204030204" pitchFamily="34" charset="0"/>
                          <a:ea typeface="+mn-ea"/>
                          <a:cs typeface="Calibri" panose="020F0502020204030204" pitchFamily="34" charset="0"/>
                        </a:rPr>
                        <a:t> PLANTIN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7"/>
                        </a:rPr>
                        <a:t>JAMI.PLANTIN@KEPRO.COM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4502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7"/>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JASPER SMITH</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8"/>
                        </a:rPr>
                        <a:t>JASPER.SMITH@KEPRO.COM</a:t>
                      </a:r>
                      <a:r>
                        <a:rPr lang="en-US" sz="1800" dirty="0">
                          <a:effectLst/>
                          <a:latin typeface="Calibri" panose="020F0502020204030204" pitchFamily="34" charset="0"/>
                          <a:cs typeface="Calibri" panose="020F0502020204030204" pitchFamily="34" charset="0"/>
                          <a:hlinkClick r:id="rId8"/>
                        </a:rPr>
                        <a:t>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4490</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3260721950"/>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ea typeface="+mn-ea"/>
                          <a:cs typeface="Calibri" panose="020F0502020204030204" pitchFamily="34" charset="0"/>
                        </a:rPr>
                        <a:t>JOHN</a:t>
                      </a:r>
                      <a:r>
                        <a:rPr lang="en-US" sz="1800" baseline="0" dirty="0">
                          <a:effectLst/>
                          <a:latin typeface="Calibri" panose="020F0502020204030204" pitchFamily="34" charset="0"/>
                          <a:ea typeface="+mn-ea"/>
                          <a:cs typeface="Calibri" panose="020F0502020204030204" pitchFamily="34" charset="0"/>
                        </a:rPr>
                        <a:t> JONES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9"/>
                        </a:rPr>
                        <a:t>JOJONES@KEPRO.COM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4431</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3945899293"/>
                  </a:ext>
                </a:extLst>
              </a:tr>
              <a:tr h="35662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LAUREN PAYNE</a:t>
                      </a: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CUSTOMER SERVICE REP</a:t>
                      </a:r>
                    </a:p>
                  </a:txBody>
                  <a:tcPr marL="31689" marR="31689" marT="0" marB="0"/>
                </a:tc>
                <a:tc>
                  <a:txBody>
                    <a:bodyPr/>
                    <a:lstStyle/>
                    <a:p>
                      <a:pPr marL="0" marR="0">
                        <a:lnSpc>
                          <a:spcPct val="107000"/>
                        </a:lnSpc>
                        <a:spcBef>
                          <a:spcPts val="0"/>
                        </a:spcBef>
                        <a:spcAft>
                          <a:spcPts val="800"/>
                        </a:spcAft>
                      </a:pP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10"/>
                        </a:rPr>
                        <a:t>LPAYNE@KEPRO.COM</a:t>
                      </a:r>
                      <a:endPar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EXT. 4408</a:t>
                      </a:r>
                    </a:p>
                  </a:txBody>
                  <a:tcPr marL="31689" marR="31689" marT="0" marB="0"/>
                </a:tc>
                <a:extLst>
                  <a:ext uri="{0D108BD9-81ED-4DB2-BD59-A6C34878D82A}">
                    <a16:rowId xmlns:a16="http://schemas.microsoft.com/office/drawing/2014/main" val="970936977"/>
                  </a:ext>
                </a:extLst>
              </a:tr>
              <a:tr h="1326034">
                <a:tc gridSpan="4">
                  <a:txBody>
                    <a:bodyPr/>
                    <a:lstStyle/>
                    <a:p>
                      <a:pPr marL="0" algn="l" defTabSz="914400" rtl="0" eaLnBrk="1" latinLnBrk="0" hangingPunct="1"/>
                      <a:r>
                        <a:rPr lang="en-US" sz="1800" kern="1200" dirty="0">
                          <a:latin typeface="Calibri" panose="020F0502020204030204" pitchFamily="34" charset="0"/>
                          <a:cs typeface="Calibri" panose="020F0502020204030204" pitchFamily="34" charset="0"/>
                        </a:rPr>
                        <a:t>GENERAL KEPRO AND WVCHIP INFORMATION: </a:t>
                      </a:r>
                      <a:r>
                        <a:rPr lang="en-US" sz="1800" kern="1200" dirty="0">
                          <a:latin typeface="Calibri" panose="020F0502020204030204" pitchFamily="34" charset="0"/>
                          <a:cs typeface="Calibri" panose="020F0502020204030204" pitchFamily="34" charset="0"/>
                          <a:hlinkClick r:id="rId11"/>
                        </a:rPr>
                        <a:t>WWW.WVASO.KEPRO.COM</a:t>
                      </a:r>
                      <a:r>
                        <a:rPr lang="en-US" sz="1800" kern="120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latin typeface="Calibri" panose="020F0502020204030204" pitchFamily="34" charset="0"/>
                          <a:cs typeface="Calibri" panose="020F0502020204030204" pitchFamily="34" charset="0"/>
                        </a:rPr>
                        <a:t>FOR SUBMITTING AUTHORIZATIONS: </a:t>
                      </a:r>
                      <a:r>
                        <a:rPr lang="en-US" sz="1800" kern="1200" baseline="0" dirty="0">
                          <a:latin typeface="Calibri" panose="020F0502020204030204" pitchFamily="34" charset="0"/>
                          <a:cs typeface="Calibri" panose="020F0502020204030204" pitchFamily="34" charset="0"/>
                          <a:hlinkClick r:id="rId12"/>
                        </a:rPr>
                        <a:t>HTTPS://PROVIDERPORTAL.KEPRO.COM</a:t>
                      </a:r>
                      <a:r>
                        <a:rPr lang="en-US" sz="1800" kern="1200" baseline="0" dirty="0">
                          <a:latin typeface="Calibri" panose="020F0502020204030204" pitchFamily="34" charset="0"/>
                          <a:cs typeface="Calibri" panose="020F0502020204030204" pitchFamily="34" charset="0"/>
                        </a:rPr>
                        <a:t> </a:t>
                      </a:r>
                    </a:p>
                    <a:p>
                      <a:pPr marL="0" algn="l" defTabSz="914400" rtl="0" eaLnBrk="1" latinLnBrk="0" hangingPunct="1"/>
                      <a:r>
                        <a:rPr lang="en-US" sz="1800" kern="1200" baseline="0" dirty="0">
                          <a:latin typeface="Calibri" panose="020F0502020204030204" pitchFamily="34" charset="0"/>
                          <a:cs typeface="Calibri" panose="020F0502020204030204" pitchFamily="34" charset="0"/>
                        </a:rPr>
                        <a:t>WEBSITE FOR ORG MANAGERS TO REGISTER/ADD/MODIFY USERS: </a:t>
                      </a:r>
                      <a:r>
                        <a:rPr lang="en-US" sz="1800" kern="1200" baseline="0" dirty="0">
                          <a:latin typeface="Calibri" panose="020F0502020204030204" pitchFamily="34" charset="0"/>
                          <a:cs typeface="Calibri" panose="020F0502020204030204" pitchFamily="34" charset="0"/>
                          <a:hlinkClick r:id="rId13"/>
                        </a:rPr>
                        <a:t>HTTPS://C3WV.KEPRO.COM</a:t>
                      </a:r>
                      <a:r>
                        <a:rPr lang="en-US" sz="1800" kern="1200" baseline="0" dirty="0">
                          <a:latin typeface="Calibri" panose="020F0502020204030204" pitchFamily="34" charset="0"/>
                          <a:cs typeface="Calibri" panose="020F0502020204030204" pitchFamily="34" charset="0"/>
                        </a:rPr>
                        <a:t> </a:t>
                      </a:r>
                      <a:endParaRPr lang="en-US" sz="1800" kern="1200" baseline="0" dirty="0">
                        <a:solidFill>
                          <a:schemeClr val="tx1"/>
                        </a:solidFill>
                        <a:latin typeface="Calibri" panose="020F0502020204030204" pitchFamily="34" charset="0"/>
                        <a:cs typeface="Calibri" panose="020F0502020204030204" pitchFamily="34" charset="0"/>
                      </a:endParaRPr>
                    </a:p>
                  </a:txBody>
                  <a:tcPr marL="42252" marR="42252" marT="19289" marB="19289"/>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2205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D454-02F6-41A4-81A7-80BB3BFA5A80}"/>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E86F2262-6AC3-4B5D-9367-E7284C51DA72}"/>
              </a:ext>
            </a:extLst>
          </p:cNvPr>
          <p:cNvSpPr>
            <a:spLocks noGrp="1"/>
          </p:cNvSpPr>
          <p:nvPr>
            <p:ph type="sldNum" sz="quarter" idx="12"/>
          </p:nvPr>
        </p:nvSpPr>
        <p:spPr/>
        <p:txBody>
          <a:bodyPr/>
          <a:lstStyle/>
          <a:p>
            <a:fld id="{A61461B8-AA76-453F-B73D-468961986FD9}" type="slidenum">
              <a:rPr lang="en-US" smtClean="0"/>
              <a:t>12</a:t>
            </a:fld>
            <a:endParaRPr lang="en-US"/>
          </a:p>
        </p:txBody>
      </p:sp>
      <p:pic>
        <p:nvPicPr>
          <p:cNvPr id="6" name="Picture Placeholder 5">
            <a:extLst>
              <a:ext uri="{FF2B5EF4-FFF2-40B4-BE49-F238E27FC236}">
                <a16:creationId xmlns:a16="http://schemas.microsoft.com/office/drawing/2014/main" id="{098CF305-6DC5-49AD-B73C-29F2D63D8936}"/>
              </a:ext>
            </a:extLst>
          </p:cNvPr>
          <p:cNvPicPr>
            <a:picLocks noGrp="1" noChangeAspect="1"/>
          </p:cNvPicPr>
          <p:nvPr>
            <p:ph type="pic" sz="quarter" idx="19"/>
          </p:nvPr>
        </p:nvPicPr>
        <p:blipFill>
          <a:blip r:embed="rId2"/>
          <a:srcRect t="12531" b="12531"/>
          <a:stretch>
            <a:fillRect/>
          </a:stretch>
        </p:blipFill>
        <p:spPr>
          <a:xfrm>
            <a:off x="606425" y="0"/>
            <a:ext cx="10979150" cy="3217863"/>
          </a:xfrm>
          <a:prstGeom prst="rect">
            <a:avLst/>
          </a:prstGeom>
        </p:spPr>
      </p:pic>
    </p:spTree>
    <p:extLst>
      <p:ext uri="{BB962C8B-B14F-4D97-AF65-F5344CB8AC3E}">
        <p14:creationId xmlns:p14="http://schemas.microsoft.com/office/powerpoint/2010/main" val="96950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2636-8484-4ACC-A87A-56E842102825}"/>
              </a:ext>
            </a:extLst>
          </p:cNvPr>
          <p:cNvSpPr>
            <a:spLocks noGrp="1"/>
          </p:cNvSpPr>
          <p:nvPr>
            <p:ph type="title"/>
          </p:nvPr>
        </p:nvSpPr>
        <p:spPr/>
        <p:txBody>
          <a:bodyPr/>
          <a:lstStyle/>
          <a:p>
            <a:r>
              <a:rPr lang="en-US" dirty="0"/>
              <a:t>General Information</a:t>
            </a:r>
          </a:p>
        </p:txBody>
      </p:sp>
      <p:sp>
        <p:nvSpPr>
          <p:cNvPr id="3" name="Text Placeholder 2">
            <a:extLst>
              <a:ext uri="{FF2B5EF4-FFF2-40B4-BE49-F238E27FC236}">
                <a16:creationId xmlns:a16="http://schemas.microsoft.com/office/drawing/2014/main" id="{7B6642F1-C010-48DF-9278-F63E08490480}"/>
              </a:ext>
            </a:extLst>
          </p:cNvPr>
          <p:cNvSpPr>
            <a:spLocks noGrp="1"/>
          </p:cNvSpPr>
          <p:nvPr>
            <p:ph type="body" sz="half" idx="22"/>
          </p:nvPr>
        </p:nvSpPr>
        <p:spPr/>
        <p:txBody>
          <a:bodyPr/>
          <a:lstStyle/>
          <a:p>
            <a:pPr marL="285750" indent="-285750">
              <a:buFont typeface="Arial" panose="020B0604020202020204" pitchFamily="34" charset="0"/>
              <a:buChar char="•"/>
            </a:pPr>
            <a:r>
              <a:rPr lang="en-US" sz="1800" b="1" dirty="0">
                <a:latin typeface="Raleway SemiBold" panose="020B0703030101060003" pitchFamily="34" charset="0"/>
                <a:ea typeface="+mn-ea"/>
                <a:cs typeface="+mn-cs"/>
              </a:rPr>
              <a:t>The initial 60 visits do not require prior authorization. However, the Home Health provider must register the member’s initial 60 visits with the BMS UMC (KEPRO). </a:t>
            </a:r>
          </a:p>
          <a:p>
            <a:pPr marL="285750" indent="-285750">
              <a:buFont typeface="Arial" panose="020B0604020202020204" pitchFamily="34" charset="0"/>
              <a:buChar char="•"/>
            </a:pPr>
            <a:r>
              <a:rPr lang="en-US" sz="1800" b="1" dirty="0">
                <a:latin typeface="Raleway SemiBold" panose="020B0703030101060003" pitchFamily="34" charset="0"/>
                <a:ea typeface="+mn-ea"/>
                <a:cs typeface="+mn-cs"/>
              </a:rPr>
              <a:t>The member must meet the medical necessity requirements, including documentation of admitting diagnoses and verification of medical necessity. </a:t>
            </a:r>
          </a:p>
          <a:p>
            <a:pPr marL="285750" indent="-285750">
              <a:buFont typeface="Arial" panose="020B0604020202020204" pitchFamily="34" charset="0"/>
              <a:buChar char="•"/>
            </a:pPr>
            <a:r>
              <a:rPr lang="en-US" sz="1800" b="1" dirty="0">
                <a:latin typeface="Raleway SemiBold" panose="020B0703030101060003" pitchFamily="34" charset="0"/>
                <a:ea typeface="+mn-ea"/>
                <a:cs typeface="+mn-cs"/>
              </a:rPr>
              <a:t>The total of 60 visits may include any combination of the following Home Health services: </a:t>
            </a:r>
          </a:p>
          <a:p>
            <a:pPr marL="628650" lvl="1" indent="-285750">
              <a:buFont typeface="Arial" panose="020B0604020202020204" pitchFamily="34" charset="0"/>
              <a:buChar char="•"/>
            </a:pPr>
            <a:r>
              <a:rPr lang="en-US" sz="1600" dirty="0"/>
              <a:t>Skilled nurse visits (SNV) </a:t>
            </a:r>
          </a:p>
          <a:p>
            <a:pPr marL="628650" lvl="1" indent="-285750">
              <a:buFont typeface="Arial" panose="020B0604020202020204" pitchFamily="34" charset="0"/>
              <a:buChar char="•"/>
            </a:pPr>
            <a:r>
              <a:rPr lang="en-US" sz="1600" dirty="0"/>
              <a:t>Physical therapy (PT) </a:t>
            </a:r>
          </a:p>
          <a:p>
            <a:pPr marL="628650" lvl="1" indent="-285750">
              <a:buFont typeface="Arial" panose="020B0604020202020204" pitchFamily="34" charset="0"/>
              <a:buChar char="•"/>
            </a:pPr>
            <a:r>
              <a:rPr lang="en-US" sz="1600" dirty="0"/>
              <a:t>Occupational therapy (OT)</a:t>
            </a:r>
          </a:p>
          <a:p>
            <a:pPr marL="628650" lvl="1" indent="-285750">
              <a:buFont typeface="Arial" panose="020B0604020202020204" pitchFamily="34" charset="0"/>
              <a:buChar char="•"/>
            </a:pPr>
            <a:r>
              <a:rPr lang="en-US" sz="1600" dirty="0"/>
              <a:t>Speech-language pathology therapy (ST)</a:t>
            </a:r>
          </a:p>
          <a:p>
            <a:pPr marL="628650" lvl="1" indent="-285750">
              <a:spcBef>
                <a:spcPts val="600"/>
              </a:spcBef>
              <a:buFont typeface="Arial" panose="020B0604020202020204" pitchFamily="34" charset="0"/>
              <a:buChar char="•"/>
            </a:pPr>
            <a:r>
              <a:rPr lang="en-US" sz="1600" dirty="0"/>
              <a:t>Home Health aide (HHA)</a:t>
            </a:r>
          </a:p>
          <a:p>
            <a:pPr marL="285750" lvl="0" indent="-285750">
              <a:spcBef>
                <a:spcPts val="600"/>
              </a:spcBef>
              <a:buFont typeface="Arial" panose="020B0604020202020204" pitchFamily="34" charset="0"/>
              <a:buChar char="•"/>
            </a:pPr>
            <a:r>
              <a:rPr lang="en-US" sz="1800" b="1" dirty="0">
                <a:latin typeface="Raleway SemiBold" panose="020B0703030101060003" pitchFamily="34" charset="0"/>
                <a:ea typeface="+mn-ea"/>
                <a:cs typeface="+mn-cs"/>
              </a:rPr>
              <a:t>The prior authorization numbers on initial requests are suppressed. </a:t>
            </a:r>
          </a:p>
          <a:p>
            <a:pPr marL="742950" lvl="3" indent="-285750">
              <a:spcBef>
                <a:spcPts val="600"/>
              </a:spcBef>
              <a:buFont typeface="Arial" panose="020B0604020202020204" pitchFamily="34" charset="0"/>
              <a:buChar char="•"/>
            </a:pPr>
            <a:r>
              <a:rPr lang="en-US" sz="1600" b="1" dirty="0"/>
              <a:t>This means authorization numbers are not generated.</a:t>
            </a:r>
          </a:p>
          <a:p>
            <a:pPr marL="285750" lvl="2" indent="-285750">
              <a:spcBef>
                <a:spcPts val="600"/>
              </a:spcBef>
              <a:buFont typeface="Arial" panose="020B0604020202020204" pitchFamily="34" charset="0"/>
              <a:buChar char="•"/>
            </a:pPr>
            <a:r>
              <a:rPr lang="en-US" sz="1800" b="1" dirty="0"/>
              <a:t>The system generates all 0’s (example: 0000000000).</a:t>
            </a:r>
          </a:p>
          <a:p>
            <a:pPr marL="742950" lvl="4" indent="-285750">
              <a:spcBef>
                <a:spcPts val="600"/>
              </a:spcBef>
              <a:buFont typeface="Arial" panose="020B0604020202020204" pitchFamily="34" charset="0"/>
              <a:buChar char="•"/>
            </a:pPr>
            <a:r>
              <a:rPr lang="en-US" sz="1600" b="1" dirty="0"/>
              <a:t>Please do not use this number on the claim, it will deny.</a:t>
            </a:r>
          </a:p>
          <a:p>
            <a:pPr marL="742950" lvl="4" indent="-285750">
              <a:spcBef>
                <a:spcPts val="600"/>
              </a:spcBef>
              <a:buFont typeface="Arial" panose="020B0604020202020204" pitchFamily="34" charset="0"/>
              <a:buChar char="•"/>
            </a:pPr>
            <a:r>
              <a:rPr lang="en-US" sz="1600" b="1" dirty="0"/>
              <a:t>Do not bill with the Authorization Request ID.</a:t>
            </a:r>
          </a:p>
          <a:p>
            <a:endParaRPr lang="en-US" dirty="0"/>
          </a:p>
        </p:txBody>
      </p:sp>
      <p:sp>
        <p:nvSpPr>
          <p:cNvPr id="4" name="Slide Number Placeholder 3">
            <a:extLst>
              <a:ext uri="{FF2B5EF4-FFF2-40B4-BE49-F238E27FC236}">
                <a16:creationId xmlns:a16="http://schemas.microsoft.com/office/drawing/2014/main" id="{79E88856-B546-4C88-AE0C-50008B00BAC3}"/>
              </a:ext>
            </a:extLst>
          </p:cNvPr>
          <p:cNvSpPr>
            <a:spLocks noGrp="1"/>
          </p:cNvSpPr>
          <p:nvPr>
            <p:ph type="sldNum" sz="quarter" idx="12"/>
          </p:nvPr>
        </p:nvSpPr>
        <p:spPr/>
        <p:txBody>
          <a:bodyPr/>
          <a:lstStyle/>
          <a:p>
            <a:fld id="{A61461B8-AA76-453F-B73D-468961986FD9}" type="slidenum">
              <a:rPr lang="en-US" smtClean="0"/>
              <a:t>2</a:t>
            </a:fld>
            <a:endParaRPr lang="en-US"/>
          </a:p>
        </p:txBody>
      </p:sp>
    </p:spTree>
    <p:extLst>
      <p:ext uri="{BB962C8B-B14F-4D97-AF65-F5344CB8AC3E}">
        <p14:creationId xmlns:p14="http://schemas.microsoft.com/office/powerpoint/2010/main" val="163515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7480-1517-429D-B5AF-72E176C07314}"/>
              </a:ext>
            </a:extLst>
          </p:cNvPr>
          <p:cNvSpPr>
            <a:spLocks noGrp="1"/>
          </p:cNvSpPr>
          <p:nvPr>
            <p:ph type="title"/>
          </p:nvPr>
        </p:nvSpPr>
        <p:spPr/>
        <p:txBody>
          <a:bodyPr/>
          <a:lstStyle/>
          <a:p>
            <a:r>
              <a:rPr lang="en-US" dirty="0"/>
              <a:t>Initial vs. Established</a:t>
            </a:r>
          </a:p>
        </p:txBody>
      </p:sp>
      <p:sp>
        <p:nvSpPr>
          <p:cNvPr id="6" name="TextBox 5">
            <a:extLst>
              <a:ext uri="{FF2B5EF4-FFF2-40B4-BE49-F238E27FC236}">
                <a16:creationId xmlns:a16="http://schemas.microsoft.com/office/drawing/2014/main" id="{7E2255F0-9AF3-428A-B0B8-19F95FC3A77A}"/>
              </a:ext>
            </a:extLst>
          </p:cNvPr>
          <p:cNvSpPr txBox="1"/>
          <p:nvPr/>
        </p:nvSpPr>
        <p:spPr>
          <a:xfrm>
            <a:off x="6376987" y="1563594"/>
            <a:ext cx="3575713" cy="461665"/>
          </a:xfrm>
          <a:prstGeom prst="rect">
            <a:avLst/>
          </a:prstGeom>
          <a:noFill/>
        </p:spPr>
        <p:txBody>
          <a:bodyPr wrap="square" rtlCol="0">
            <a:spAutoFit/>
          </a:bodyPr>
          <a:lstStyle/>
          <a:p>
            <a:r>
              <a:rPr lang="en-US" sz="2400" b="1" u="sng" dirty="0">
                <a:latin typeface="Raleway SemiBold" panose="020B0703030101060003" pitchFamily="34" charset="0"/>
              </a:rPr>
              <a:t>Established Requests</a:t>
            </a:r>
          </a:p>
        </p:txBody>
      </p:sp>
      <p:sp>
        <p:nvSpPr>
          <p:cNvPr id="7" name="TextBox 6">
            <a:extLst>
              <a:ext uri="{FF2B5EF4-FFF2-40B4-BE49-F238E27FC236}">
                <a16:creationId xmlns:a16="http://schemas.microsoft.com/office/drawing/2014/main" id="{D98A1025-A4D1-48FB-A4BA-8BA12BDCEA94}"/>
              </a:ext>
            </a:extLst>
          </p:cNvPr>
          <p:cNvSpPr txBox="1"/>
          <p:nvPr/>
        </p:nvSpPr>
        <p:spPr>
          <a:xfrm>
            <a:off x="1091821" y="1543362"/>
            <a:ext cx="3575713" cy="461665"/>
          </a:xfrm>
          <a:prstGeom prst="rect">
            <a:avLst/>
          </a:prstGeom>
          <a:noFill/>
        </p:spPr>
        <p:txBody>
          <a:bodyPr wrap="square" rtlCol="0">
            <a:spAutoFit/>
          </a:bodyPr>
          <a:lstStyle/>
          <a:p>
            <a:r>
              <a:rPr lang="en-US" sz="2400" b="1" u="sng" dirty="0">
                <a:latin typeface="Raleway SemiBold" panose="020B0703030101060003" pitchFamily="34" charset="0"/>
              </a:rPr>
              <a:t>Initial Requests</a:t>
            </a:r>
          </a:p>
        </p:txBody>
      </p:sp>
      <p:sp>
        <p:nvSpPr>
          <p:cNvPr id="8" name="Text Placeholder 7">
            <a:extLst>
              <a:ext uri="{FF2B5EF4-FFF2-40B4-BE49-F238E27FC236}">
                <a16:creationId xmlns:a16="http://schemas.microsoft.com/office/drawing/2014/main" id="{7D0D20B2-826B-4344-A278-BA98BAE84BE0}"/>
              </a:ext>
            </a:extLst>
          </p:cNvPr>
          <p:cNvSpPr txBox="1">
            <a:spLocks/>
          </p:cNvSpPr>
          <p:nvPr/>
        </p:nvSpPr>
        <p:spPr>
          <a:xfrm>
            <a:off x="876300" y="2092333"/>
            <a:ext cx="4582804"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dirty="0"/>
              <a:t>An initial request is the first prior authorization request submitted by the provider for that calendar year </a:t>
            </a:r>
          </a:p>
          <a:p>
            <a:pPr>
              <a:buFont typeface="Arial" panose="020B0604020202020204" pitchFamily="34" charset="0"/>
              <a:buChar char="•"/>
            </a:pPr>
            <a:r>
              <a:rPr lang="en-US" sz="1800" dirty="0"/>
              <a:t>Initial request are submitted BEFORE the 60 visits have been utilized.</a:t>
            </a:r>
          </a:p>
          <a:p>
            <a:pPr>
              <a:buFont typeface="Arial" panose="020B0604020202020204" pitchFamily="34" charset="0"/>
              <a:buChar char="•"/>
            </a:pPr>
            <a:r>
              <a:rPr lang="en-US" sz="1800" dirty="0"/>
              <a:t>An initial request is made at the beginning of each calendar year for members seen in the previous calendar and still being seen. This is true even if the member exceeded 60 visits in the previous year. </a:t>
            </a:r>
          </a:p>
          <a:p>
            <a:pPr>
              <a:buFont typeface="Arial" panose="020B0604020202020204" pitchFamily="34" charset="0"/>
              <a:buChar char="•"/>
            </a:pPr>
            <a:r>
              <a:rPr lang="en-US" sz="1800" dirty="0"/>
              <a:t>If the member has not used their 60 visits for a current calendar year it is considered an Initial Request.</a:t>
            </a:r>
          </a:p>
          <a:p>
            <a:endParaRPr lang="en-US" dirty="0"/>
          </a:p>
        </p:txBody>
      </p:sp>
      <p:sp>
        <p:nvSpPr>
          <p:cNvPr id="9" name="Text Placeholder 7">
            <a:extLst>
              <a:ext uri="{FF2B5EF4-FFF2-40B4-BE49-F238E27FC236}">
                <a16:creationId xmlns:a16="http://schemas.microsoft.com/office/drawing/2014/main" id="{F254DA51-E7E8-43A8-BDFE-30CFFF259012}"/>
              </a:ext>
            </a:extLst>
          </p:cNvPr>
          <p:cNvSpPr txBox="1">
            <a:spLocks/>
          </p:cNvSpPr>
          <p:nvPr/>
        </p:nvSpPr>
        <p:spPr>
          <a:xfrm>
            <a:off x="6132962" y="2092333"/>
            <a:ext cx="4582804" cy="3307109"/>
          </a:xfrm>
          <a:prstGeom prst="rect">
            <a:avLst/>
          </a:prstGeom>
        </p:spPr>
        <p:txBody>
          <a:bodyPr vert="horz" lIns="0" tIns="45720" rIns="91440" bIns="45720" rtlCol="0">
            <a:noAutofit/>
          </a:bodyPr>
          <a:lstStyle>
            <a:lvl1pPr marL="342900" indent="-342900" algn="l" defTabSz="914400" rtl="0" eaLnBrk="1" latinLnBrk="0" hangingPunct="1">
              <a:lnSpc>
                <a:spcPct val="90000"/>
              </a:lnSpc>
              <a:spcBef>
                <a:spcPts val="1000"/>
              </a:spcBef>
              <a:buClr>
                <a:srgbClr val="EF8A44"/>
              </a:buClr>
              <a:buFont typeface="+mj-lt"/>
              <a:buAutoNum type="arabicPeriod"/>
              <a:defRPr sz="18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This should only be used if the member in question has used their 60 visits for the current calendar year.</a:t>
            </a:r>
          </a:p>
          <a:p>
            <a:pPr>
              <a:buFont typeface="Arial" panose="020B0604020202020204" pitchFamily="34" charset="0"/>
              <a:buChar char="•"/>
            </a:pPr>
            <a:r>
              <a:rPr lang="en-US" dirty="0"/>
              <a:t>Once an established request has been initiated, the member’s benefit of 60 visits without prior authorization can no longer be utilized.</a:t>
            </a:r>
          </a:p>
          <a:p>
            <a:pPr>
              <a:buFont typeface="Arial" panose="020B0604020202020204" pitchFamily="34" charset="0"/>
              <a:buChar char="•"/>
            </a:pPr>
            <a:r>
              <a:rPr lang="en-US" dirty="0"/>
              <a:t>ALL Established Requests submitted will be reviewed for medical necessity, regardless of number of visits used without PA. </a:t>
            </a:r>
          </a:p>
        </p:txBody>
      </p:sp>
      <p:sp>
        <p:nvSpPr>
          <p:cNvPr id="10" name="Slide Number Placeholder 9">
            <a:extLst>
              <a:ext uri="{FF2B5EF4-FFF2-40B4-BE49-F238E27FC236}">
                <a16:creationId xmlns:a16="http://schemas.microsoft.com/office/drawing/2014/main" id="{96C5A90F-41F3-4B81-9EE1-B41541215A08}"/>
              </a:ext>
            </a:extLst>
          </p:cNvPr>
          <p:cNvSpPr>
            <a:spLocks noGrp="1"/>
          </p:cNvSpPr>
          <p:nvPr>
            <p:ph type="sldNum" sz="quarter" idx="12"/>
          </p:nvPr>
        </p:nvSpPr>
        <p:spPr/>
        <p:txBody>
          <a:bodyPr/>
          <a:lstStyle/>
          <a:p>
            <a:fld id="{A61461B8-AA76-453F-B73D-468961986FD9}" type="slidenum">
              <a:rPr lang="en-US" smtClean="0"/>
              <a:t>3</a:t>
            </a:fld>
            <a:endParaRPr lang="en-US"/>
          </a:p>
        </p:txBody>
      </p:sp>
    </p:spTree>
    <p:extLst>
      <p:ext uri="{BB962C8B-B14F-4D97-AF65-F5344CB8AC3E}">
        <p14:creationId xmlns:p14="http://schemas.microsoft.com/office/powerpoint/2010/main" val="184102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14DD-4132-448F-B116-1428C04BC9BC}"/>
              </a:ext>
            </a:extLst>
          </p:cNvPr>
          <p:cNvSpPr>
            <a:spLocks noGrp="1"/>
          </p:cNvSpPr>
          <p:nvPr>
            <p:ph type="title"/>
          </p:nvPr>
        </p:nvSpPr>
        <p:spPr/>
        <p:txBody>
          <a:bodyPr/>
          <a:lstStyle/>
          <a:p>
            <a:r>
              <a:rPr lang="en-US" dirty="0"/>
              <a:t>Member Status Selection</a:t>
            </a:r>
          </a:p>
        </p:txBody>
      </p:sp>
      <p:sp>
        <p:nvSpPr>
          <p:cNvPr id="4" name="Slide Number Placeholder 3">
            <a:extLst>
              <a:ext uri="{FF2B5EF4-FFF2-40B4-BE49-F238E27FC236}">
                <a16:creationId xmlns:a16="http://schemas.microsoft.com/office/drawing/2014/main" id="{C3BA721D-3842-4207-9D25-50CFD90C80E1}"/>
              </a:ext>
            </a:extLst>
          </p:cNvPr>
          <p:cNvSpPr>
            <a:spLocks noGrp="1"/>
          </p:cNvSpPr>
          <p:nvPr>
            <p:ph type="sldNum" sz="quarter" idx="12"/>
          </p:nvPr>
        </p:nvSpPr>
        <p:spPr/>
        <p:txBody>
          <a:bodyPr/>
          <a:lstStyle/>
          <a:p>
            <a:fld id="{A61461B8-AA76-453F-B73D-468961986FD9}" type="slidenum">
              <a:rPr lang="en-US" smtClean="0"/>
              <a:t>4</a:t>
            </a:fld>
            <a:endParaRPr lang="en-US"/>
          </a:p>
        </p:txBody>
      </p:sp>
      <p:sp>
        <p:nvSpPr>
          <p:cNvPr id="5" name="Text Placeholder 3">
            <a:extLst>
              <a:ext uri="{FF2B5EF4-FFF2-40B4-BE49-F238E27FC236}">
                <a16:creationId xmlns:a16="http://schemas.microsoft.com/office/drawing/2014/main" id="{6180D0FC-51EC-4160-A87E-6024E9EF6BD1}"/>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If an initial request is submitted for a member who has utilized all 60 visits this calendar year, no authorization number will be generated. It will be processed as an Initial request. It is the responsibility of the submitter to select the correct status for the member. </a:t>
            </a:r>
          </a:p>
          <a:p>
            <a:pPr marL="742950" lvl="3" indent="-285750">
              <a:spcBef>
                <a:spcPts val="1000"/>
              </a:spcBef>
            </a:pPr>
            <a:r>
              <a:rPr lang="en-US" sz="1700" b="1" dirty="0"/>
              <a:t>The provider will have to do a Copy for New Submission/New Request to create an Established request. Once this is submitted, it will be reviewed for medical necessity. If approved, an authorization number will then be generated and sent to </a:t>
            </a:r>
            <a:r>
              <a:rPr lang="en-US" sz="1700" b="1" dirty="0" err="1"/>
              <a:t>Gainwell</a:t>
            </a:r>
            <a:r>
              <a:rPr lang="en-US" sz="1700" b="1" dirty="0"/>
              <a:t> Technologies. The provider will be able to view the PA as they always have. </a:t>
            </a:r>
          </a:p>
          <a:p>
            <a:pPr marL="285750" indent="-285750">
              <a:buFont typeface="Arial" panose="020B0604020202020204" pitchFamily="34" charset="0"/>
              <a:buChar char="•"/>
            </a:pPr>
            <a:r>
              <a:rPr lang="en-US" sz="1800" dirty="0"/>
              <a:t>If an Established prior authorization request is submitted before the initial, it will be reviewed for medical necessity and the member’s 60 visits without PA will become unavailable. </a:t>
            </a:r>
          </a:p>
          <a:p>
            <a:pPr marL="285750" indent="-285750">
              <a:buFont typeface="Arial" panose="020B0604020202020204" pitchFamily="34" charset="0"/>
              <a:buChar char="•"/>
            </a:pPr>
            <a:r>
              <a:rPr lang="en-US" sz="1800" dirty="0"/>
              <a:t>Once an actual PA is sent to </a:t>
            </a:r>
            <a:r>
              <a:rPr lang="en-US" sz="1800" dirty="0" err="1"/>
              <a:t>Gainwell</a:t>
            </a:r>
            <a:r>
              <a:rPr lang="en-US" sz="1800" dirty="0"/>
              <a:t> Technologies (claims payer) there must be a PA on subsequent claims for any Home Health provider.  </a:t>
            </a:r>
          </a:p>
          <a:p>
            <a:pPr marL="285750" lvl="2" indent="-285750">
              <a:spcBef>
                <a:spcPts val="1000"/>
              </a:spcBef>
            </a:pPr>
            <a:r>
              <a:rPr lang="en-US" sz="1800" b="1" dirty="0"/>
              <a:t>You can not go back to the 60 visits once the Established request has been initiated. </a:t>
            </a:r>
          </a:p>
          <a:p>
            <a:pPr marL="285750" lvl="1" indent="-285750">
              <a:spcBef>
                <a:spcPts val="0"/>
              </a:spcBef>
            </a:pPr>
            <a:endParaRPr lang="en-US" sz="1800" dirty="0"/>
          </a:p>
          <a:p>
            <a:pPr marL="0" lvl="1" indent="0" algn="ctr">
              <a:spcBef>
                <a:spcPts val="0"/>
              </a:spcBef>
              <a:buFont typeface="Arial" panose="020B0604020202020204" pitchFamily="34" charset="0"/>
              <a:buNone/>
            </a:pPr>
            <a:r>
              <a:rPr lang="en-US" sz="1800" i="1" dirty="0"/>
              <a:t>So, please choose carefully when selecting Initial or Established.</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81179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DF7C-5C0B-4FE1-8A6A-661CFD1AAF72}"/>
              </a:ext>
            </a:extLst>
          </p:cNvPr>
          <p:cNvSpPr>
            <a:spLocks noGrp="1"/>
          </p:cNvSpPr>
          <p:nvPr>
            <p:ph type="title"/>
          </p:nvPr>
        </p:nvSpPr>
        <p:spPr/>
        <p:txBody>
          <a:bodyPr/>
          <a:lstStyle/>
          <a:p>
            <a:r>
              <a:rPr lang="en-US" dirty="0"/>
              <a:t>Established Requests - Timeframes</a:t>
            </a:r>
          </a:p>
        </p:txBody>
      </p:sp>
      <p:sp>
        <p:nvSpPr>
          <p:cNvPr id="4" name="Slide Number Placeholder 3">
            <a:extLst>
              <a:ext uri="{FF2B5EF4-FFF2-40B4-BE49-F238E27FC236}">
                <a16:creationId xmlns:a16="http://schemas.microsoft.com/office/drawing/2014/main" id="{D4EEF6F7-1900-476B-B06B-22E53E946C95}"/>
              </a:ext>
            </a:extLst>
          </p:cNvPr>
          <p:cNvSpPr>
            <a:spLocks noGrp="1"/>
          </p:cNvSpPr>
          <p:nvPr>
            <p:ph type="sldNum" sz="quarter" idx="12"/>
          </p:nvPr>
        </p:nvSpPr>
        <p:spPr/>
        <p:txBody>
          <a:bodyPr/>
          <a:lstStyle/>
          <a:p>
            <a:fld id="{A61461B8-AA76-453F-B73D-468961986FD9}" type="slidenum">
              <a:rPr lang="en-US" smtClean="0"/>
              <a:t>5</a:t>
            </a:fld>
            <a:endParaRPr lang="en-US"/>
          </a:p>
        </p:txBody>
      </p:sp>
      <p:sp>
        <p:nvSpPr>
          <p:cNvPr id="5" name="Text Placeholder 3">
            <a:extLst>
              <a:ext uri="{FF2B5EF4-FFF2-40B4-BE49-F238E27FC236}">
                <a16:creationId xmlns:a16="http://schemas.microsoft.com/office/drawing/2014/main" id="{2FEB8E8E-B2DA-47D2-B7E2-D9CC457D8257}"/>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dirty="0"/>
              <a:t>Kepro asks all providers to submit Home Health requests timely for the prior authorization review process. </a:t>
            </a:r>
          </a:p>
          <a:p>
            <a:pPr>
              <a:buFont typeface="Arial" panose="020B0604020202020204" pitchFamily="34" charset="0"/>
              <a:buChar char="•"/>
            </a:pPr>
            <a:r>
              <a:rPr lang="en-US" sz="1800" dirty="0"/>
              <a:t>Initial home health requests are considered by Kepro the first request submitted for the member for each calendar year. A request is considered an Established request for members who have used their initial 60 units for the current calendar year. </a:t>
            </a:r>
          </a:p>
          <a:p>
            <a:pPr>
              <a:buFont typeface="Arial" panose="020B0604020202020204" pitchFamily="34" charset="0"/>
              <a:buChar char="•"/>
            </a:pPr>
            <a:r>
              <a:rPr lang="en-US" sz="1800" dirty="0"/>
              <a:t>When submitting an established request, we ask you to submit the request timely and all established prior authorization requests must have a physician signed form 485 for a review for medical necessity. </a:t>
            </a:r>
          </a:p>
          <a:p>
            <a:pPr lvl="1"/>
            <a:r>
              <a:rPr lang="en-US" sz="1600" dirty="0"/>
              <a:t>We understand obtaining the signature of the physician can be time-consuming; therefore, we are asking providers to submit the unsigned copy with the request and the Kepro nurse reviewer completing the review will pend the case in a “hold for pricing” status for up to 30 days to allow the provider the needed time to obtain the signed form 485 from the physician. </a:t>
            </a:r>
          </a:p>
          <a:p>
            <a:pPr>
              <a:buFont typeface="Arial" panose="020B0604020202020204" pitchFamily="34" charset="0"/>
              <a:buChar char="•"/>
            </a:pPr>
            <a:r>
              <a:rPr lang="en-US" sz="1800" dirty="0"/>
              <a:t>This process will cut down on cases being closed for lack of information and help to ensure all requests are submitted within policy timeframes in compliance with the retro policy of 10 days.</a:t>
            </a:r>
          </a:p>
        </p:txBody>
      </p:sp>
    </p:spTree>
    <p:extLst>
      <p:ext uri="{BB962C8B-B14F-4D97-AF65-F5344CB8AC3E}">
        <p14:creationId xmlns:p14="http://schemas.microsoft.com/office/powerpoint/2010/main" val="358788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511E-C617-4604-99C6-25EAF9CA0354}"/>
              </a:ext>
            </a:extLst>
          </p:cNvPr>
          <p:cNvSpPr>
            <a:spLocks noGrp="1"/>
          </p:cNvSpPr>
          <p:nvPr>
            <p:ph type="title"/>
          </p:nvPr>
        </p:nvSpPr>
        <p:spPr/>
        <p:txBody>
          <a:bodyPr/>
          <a:lstStyle/>
          <a:p>
            <a:r>
              <a:rPr lang="en-US" dirty="0"/>
              <a:t>Face-to-Face</a:t>
            </a:r>
          </a:p>
        </p:txBody>
      </p:sp>
      <p:sp>
        <p:nvSpPr>
          <p:cNvPr id="4" name="Slide Number Placeholder 3">
            <a:extLst>
              <a:ext uri="{FF2B5EF4-FFF2-40B4-BE49-F238E27FC236}">
                <a16:creationId xmlns:a16="http://schemas.microsoft.com/office/drawing/2014/main" id="{114B2744-368D-4130-BC56-3A1EE6E3BDCD}"/>
              </a:ext>
            </a:extLst>
          </p:cNvPr>
          <p:cNvSpPr>
            <a:spLocks noGrp="1"/>
          </p:cNvSpPr>
          <p:nvPr>
            <p:ph type="sldNum" sz="quarter" idx="12"/>
          </p:nvPr>
        </p:nvSpPr>
        <p:spPr/>
        <p:txBody>
          <a:bodyPr/>
          <a:lstStyle/>
          <a:p>
            <a:fld id="{A61461B8-AA76-453F-B73D-468961986FD9}" type="slidenum">
              <a:rPr lang="en-US" smtClean="0"/>
              <a:t>6</a:t>
            </a:fld>
            <a:endParaRPr lang="en-US"/>
          </a:p>
        </p:txBody>
      </p:sp>
      <p:sp>
        <p:nvSpPr>
          <p:cNvPr id="5" name="Text Placeholder 3">
            <a:extLst>
              <a:ext uri="{FF2B5EF4-FFF2-40B4-BE49-F238E27FC236}">
                <a16:creationId xmlns:a16="http://schemas.microsoft.com/office/drawing/2014/main" id="{DF24BBFC-E0ED-4632-8B65-8EDC846B945F}"/>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Physicians or non-physician practitioners (NPP) are required to have face-to-face encounters with beneficiaries before they certify eligibility for the home health benefit.</a:t>
            </a:r>
          </a:p>
          <a:p>
            <a:pPr marL="285750" indent="-285750">
              <a:buFont typeface="Arial" panose="020B0604020202020204" pitchFamily="34" charset="0"/>
              <a:buChar char="•"/>
            </a:pPr>
            <a:r>
              <a:rPr lang="en-US" sz="1800" dirty="0"/>
              <a:t>The face-to-face must occur prior to ordering the provision of Home Health services and no more than 90 days prior to the Home Health start of care date or within 30 days of the start of the Home Health care.</a:t>
            </a:r>
          </a:p>
          <a:p>
            <a:pPr marL="285750" indent="-285750">
              <a:buFont typeface="Arial" panose="020B0604020202020204" pitchFamily="34" charset="0"/>
              <a:buChar char="•"/>
            </a:pPr>
            <a:r>
              <a:rPr lang="en-US" sz="1800" dirty="0"/>
              <a:t>The date of encounter must be included in the certification documentation.</a:t>
            </a:r>
          </a:p>
          <a:p>
            <a:pPr marL="285750" indent="-285750">
              <a:buFont typeface="Arial" panose="020B0604020202020204" pitchFamily="34" charset="0"/>
              <a:buChar char="•"/>
            </a:pPr>
            <a:r>
              <a:rPr lang="en-US" sz="1800" dirty="0"/>
              <a:t>The face-to-face encounter must be conducted by a physician, physician assistant, or an Advanced Practice Registered Nurse. </a:t>
            </a:r>
          </a:p>
          <a:p>
            <a:pPr marL="285750" indent="-285750">
              <a:buFont typeface="Arial" panose="020B0604020202020204" pitchFamily="34" charset="0"/>
              <a:buChar char="•"/>
            </a:pPr>
            <a:r>
              <a:rPr lang="en-US" sz="1800" dirty="0"/>
              <a:t>The face-to-face is the responsibility of the Ordering, Referring, Prescribing (ORP) to perform and document in their record. </a:t>
            </a:r>
          </a:p>
          <a:p>
            <a:pPr marL="285750" indent="-285750">
              <a:buFont typeface="Arial" panose="020B0604020202020204" pitchFamily="34" charset="0"/>
              <a:buChar char="•"/>
            </a:pPr>
            <a:r>
              <a:rPr lang="en-US" sz="1800" dirty="0"/>
              <a:t>A face-to-face is required for certification any time a new start of care assessment is completed to initiate care for services</a:t>
            </a:r>
          </a:p>
        </p:txBody>
      </p:sp>
    </p:spTree>
    <p:extLst>
      <p:ext uri="{BB962C8B-B14F-4D97-AF65-F5344CB8AC3E}">
        <p14:creationId xmlns:p14="http://schemas.microsoft.com/office/powerpoint/2010/main" val="61385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7194-0287-4CBF-BCA3-13E62DC1C966}"/>
              </a:ext>
            </a:extLst>
          </p:cNvPr>
          <p:cNvSpPr>
            <a:spLocks noGrp="1"/>
          </p:cNvSpPr>
          <p:nvPr>
            <p:ph type="title"/>
          </p:nvPr>
        </p:nvSpPr>
        <p:spPr/>
        <p:txBody>
          <a:bodyPr/>
          <a:lstStyle/>
          <a:p>
            <a:r>
              <a:rPr lang="en-US" dirty="0"/>
              <a:t>Face-to-Face Continued…</a:t>
            </a:r>
          </a:p>
        </p:txBody>
      </p:sp>
      <p:sp>
        <p:nvSpPr>
          <p:cNvPr id="4" name="Slide Number Placeholder 3">
            <a:extLst>
              <a:ext uri="{FF2B5EF4-FFF2-40B4-BE49-F238E27FC236}">
                <a16:creationId xmlns:a16="http://schemas.microsoft.com/office/drawing/2014/main" id="{333A6C3C-0220-41C6-9243-54749EAAA326}"/>
              </a:ext>
            </a:extLst>
          </p:cNvPr>
          <p:cNvSpPr>
            <a:spLocks noGrp="1"/>
          </p:cNvSpPr>
          <p:nvPr>
            <p:ph type="sldNum" sz="quarter" idx="12"/>
          </p:nvPr>
        </p:nvSpPr>
        <p:spPr/>
        <p:txBody>
          <a:bodyPr/>
          <a:lstStyle/>
          <a:p>
            <a:fld id="{A61461B8-AA76-453F-B73D-468961986FD9}" type="slidenum">
              <a:rPr lang="en-US" smtClean="0"/>
              <a:t>7</a:t>
            </a:fld>
            <a:endParaRPr lang="en-US"/>
          </a:p>
        </p:txBody>
      </p:sp>
      <p:sp>
        <p:nvSpPr>
          <p:cNvPr id="5" name="Text Placeholder 3">
            <a:extLst>
              <a:ext uri="{FF2B5EF4-FFF2-40B4-BE49-F238E27FC236}">
                <a16:creationId xmlns:a16="http://schemas.microsoft.com/office/drawing/2014/main" id="{9DAB8F41-0BD5-4830-8747-17D106992445}"/>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The non-physician practitioner (PA or APRN) performing the face-to-face encounter, working in collaboration with the certifying physician, must document the clinical findings of that face-to face patient encounter and communicate those findings to the certifying physician.</a:t>
            </a:r>
          </a:p>
          <a:p>
            <a:pPr marL="285750" indent="-285750">
              <a:buFont typeface="Arial" panose="020B0604020202020204" pitchFamily="34" charset="0"/>
              <a:buChar char="•"/>
            </a:pPr>
            <a:r>
              <a:rPr lang="en-US" sz="1800" dirty="0"/>
              <a:t>Home Health agencies must establish internal processes to comply with the face-to-face encounter requirement mandated by the Patient Protection and Affordable Care Act for purposes of certification of a member's eligibility for Medicaid covered Home Health services.</a:t>
            </a:r>
          </a:p>
          <a:p>
            <a:pPr marL="285750" indent="-285750">
              <a:buFont typeface="Arial" panose="020B0604020202020204" pitchFamily="34" charset="0"/>
              <a:buChar char="•"/>
            </a:pPr>
            <a:r>
              <a:rPr lang="en-US" sz="1800" dirty="0"/>
              <a:t>The documentation of the face-to-face encounter must be a separate and distinct section of the medical record and must be clearly titled, dated and signed by the certifying physician in accordance with 42 CFR §424.22 </a:t>
            </a:r>
          </a:p>
          <a:p>
            <a:pPr marL="285750" indent="-285750">
              <a:buFont typeface="Arial" panose="020B0604020202020204" pitchFamily="34" charset="0"/>
              <a:buChar char="•"/>
            </a:pPr>
            <a:r>
              <a:rPr lang="en-US" sz="1800" dirty="0"/>
              <a:t>If a Home Health agency claim is denied, the corresponding physician claim for certifying/re-certifying patient eligibility for Home Health services is considered non-covered as well because there is no longer a corresponding claim for Home Health services.</a:t>
            </a:r>
          </a:p>
          <a:p>
            <a:pPr marL="285750" indent="-285750">
              <a:buFont typeface="Arial" panose="020B0604020202020204" pitchFamily="34" charset="0"/>
              <a:buChar char="•"/>
            </a:pPr>
            <a:r>
              <a:rPr lang="en-US" sz="1800" dirty="0"/>
              <a:t>More information can be found at https://dhhr.wv.gov/bms/pages/manuals.aspx WV Medicaid Provider Manual Section 506.3</a:t>
            </a:r>
          </a:p>
          <a:p>
            <a:pPr marL="0" indent="0">
              <a:buFont typeface="+mj-lt"/>
              <a:buNone/>
            </a:pPr>
            <a:endParaRPr lang="en-US" dirty="0"/>
          </a:p>
        </p:txBody>
      </p:sp>
    </p:spTree>
    <p:extLst>
      <p:ext uri="{BB962C8B-B14F-4D97-AF65-F5344CB8AC3E}">
        <p14:creationId xmlns:p14="http://schemas.microsoft.com/office/powerpoint/2010/main" val="162232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982D-8C80-4EC7-ACEA-B7D81848F32C}"/>
              </a:ext>
            </a:extLst>
          </p:cNvPr>
          <p:cNvSpPr>
            <a:spLocks noGrp="1"/>
          </p:cNvSpPr>
          <p:nvPr>
            <p:ph type="title"/>
          </p:nvPr>
        </p:nvSpPr>
        <p:spPr/>
        <p:txBody>
          <a:bodyPr/>
          <a:lstStyle/>
          <a:p>
            <a:r>
              <a:rPr lang="en-US" dirty="0"/>
              <a:t>Documentation Requirements for Face-to-Face</a:t>
            </a:r>
          </a:p>
        </p:txBody>
      </p:sp>
      <p:sp>
        <p:nvSpPr>
          <p:cNvPr id="4" name="Slide Number Placeholder 3">
            <a:extLst>
              <a:ext uri="{FF2B5EF4-FFF2-40B4-BE49-F238E27FC236}">
                <a16:creationId xmlns:a16="http://schemas.microsoft.com/office/drawing/2014/main" id="{16A4C77F-1623-48C7-8069-595867DF0D7D}"/>
              </a:ext>
            </a:extLst>
          </p:cNvPr>
          <p:cNvSpPr>
            <a:spLocks noGrp="1"/>
          </p:cNvSpPr>
          <p:nvPr>
            <p:ph type="sldNum" sz="quarter" idx="12"/>
          </p:nvPr>
        </p:nvSpPr>
        <p:spPr/>
        <p:txBody>
          <a:bodyPr/>
          <a:lstStyle/>
          <a:p>
            <a:fld id="{A61461B8-AA76-453F-B73D-468961986FD9}" type="slidenum">
              <a:rPr lang="en-US" smtClean="0"/>
              <a:t>8</a:t>
            </a:fld>
            <a:endParaRPr lang="en-US"/>
          </a:p>
        </p:txBody>
      </p:sp>
      <p:sp>
        <p:nvSpPr>
          <p:cNvPr id="5" name="Text Placeholder 3">
            <a:extLst>
              <a:ext uri="{FF2B5EF4-FFF2-40B4-BE49-F238E27FC236}">
                <a16:creationId xmlns:a16="http://schemas.microsoft.com/office/drawing/2014/main" id="{9F9A7D34-42CF-45B7-AF68-45870DE2CA15}"/>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Must include the date when the physician or allowed NPP saw the patient.</a:t>
            </a:r>
          </a:p>
          <a:p>
            <a:pPr marL="285750" indent="-285750">
              <a:buFont typeface="Arial" panose="020B0604020202020204" pitchFamily="34" charset="0"/>
              <a:buChar char="•"/>
            </a:pPr>
            <a:r>
              <a:rPr lang="en-US" sz="1800" dirty="0"/>
              <a:t>A brief narrative composed by the certifying physician who describes how the patient’s clinical condition, as seen during that encounter, supports the patient’s need for skill services.</a:t>
            </a:r>
          </a:p>
          <a:p>
            <a:pPr marL="285750" indent="-285750">
              <a:buFont typeface="Arial" panose="020B0604020202020204" pitchFamily="34" charset="0"/>
              <a:buChar char="•"/>
            </a:pPr>
            <a:r>
              <a:rPr lang="en-US" sz="1800" dirty="0"/>
              <a:t>This must be documented on the certification, which is signed and dated by the physician, or a signed addendum to the certification. </a:t>
            </a:r>
          </a:p>
          <a:p>
            <a:pPr marL="285750" indent="-285750">
              <a:buFont typeface="Arial" panose="020B0604020202020204" pitchFamily="34" charset="0"/>
              <a:buChar char="•"/>
            </a:pPr>
            <a:r>
              <a:rPr lang="en-US" sz="1800" dirty="0"/>
              <a:t>It is acceptable for the certifying physician to dictate the documentation content to one of the physician’s support personnel to type or can be generated from a physician’s electronic health record. </a:t>
            </a:r>
          </a:p>
          <a:p>
            <a:pPr marL="628650" lvl="1" indent="-285750"/>
            <a:r>
              <a:rPr lang="en-US" sz="1600" dirty="0"/>
              <a:t>Physician support staff are those who work with, or for the physician on a regular basis and, as part of their job duties, regularly perform documentation, take dictation for the physician and/or extract from the physician’s medical records to support the physician in a variety of ways.</a:t>
            </a:r>
          </a:p>
          <a:p>
            <a:pPr marL="285750" indent="-285750">
              <a:buFont typeface="Arial" panose="020B0604020202020204" pitchFamily="34" charset="0"/>
              <a:buChar char="•"/>
            </a:pPr>
            <a:r>
              <a:rPr lang="en-US" sz="1800" dirty="0"/>
              <a:t>It is unacceptable for the physician to verbally communicate the encounter to the HHA, where the HHA would then document the encounter as part of the certification for the physician to sign.</a:t>
            </a:r>
          </a:p>
          <a:p>
            <a:pPr marL="0" indent="0">
              <a:buFont typeface="+mj-lt"/>
              <a:buNone/>
            </a:pPr>
            <a:endParaRPr lang="en-US" dirty="0"/>
          </a:p>
        </p:txBody>
      </p:sp>
    </p:spTree>
    <p:extLst>
      <p:ext uri="{BB962C8B-B14F-4D97-AF65-F5344CB8AC3E}">
        <p14:creationId xmlns:p14="http://schemas.microsoft.com/office/powerpoint/2010/main" val="97203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EB0B-BD3A-42EC-B758-B6540AB5F40C}"/>
              </a:ext>
            </a:extLst>
          </p:cNvPr>
          <p:cNvSpPr>
            <a:spLocks noGrp="1"/>
          </p:cNvSpPr>
          <p:nvPr>
            <p:ph type="title"/>
          </p:nvPr>
        </p:nvSpPr>
        <p:spPr/>
        <p:txBody>
          <a:bodyPr/>
          <a:lstStyle/>
          <a:p>
            <a:r>
              <a:rPr lang="en-US" dirty="0"/>
              <a:t>Hospital or Acute Care Discharge</a:t>
            </a:r>
          </a:p>
        </p:txBody>
      </p:sp>
      <p:sp>
        <p:nvSpPr>
          <p:cNvPr id="4" name="Slide Number Placeholder 3">
            <a:extLst>
              <a:ext uri="{FF2B5EF4-FFF2-40B4-BE49-F238E27FC236}">
                <a16:creationId xmlns:a16="http://schemas.microsoft.com/office/drawing/2014/main" id="{7C61B3C6-7980-40A8-ACF9-39D51CE91431}"/>
              </a:ext>
            </a:extLst>
          </p:cNvPr>
          <p:cNvSpPr>
            <a:spLocks noGrp="1"/>
          </p:cNvSpPr>
          <p:nvPr>
            <p:ph type="sldNum" sz="quarter" idx="12"/>
          </p:nvPr>
        </p:nvSpPr>
        <p:spPr/>
        <p:txBody>
          <a:bodyPr/>
          <a:lstStyle/>
          <a:p>
            <a:fld id="{A61461B8-AA76-453F-B73D-468961986FD9}" type="slidenum">
              <a:rPr lang="en-US" smtClean="0"/>
              <a:t>9</a:t>
            </a:fld>
            <a:endParaRPr lang="en-US"/>
          </a:p>
        </p:txBody>
      </p:sp>
      <p:sp>
        <p:nvSpPr>
          <p:cNvPr id="5" name="Text Placeholder 3">
            <a:extLst>
              <a:ext uri="{FF2B5EF4-FFF2-40B4-BE49-F238E27FC236}">
                <a16:creationId xmlns:a16="http://schemas.microsoft.com/office/drawing/2014/main" id="{3F75BF63-A358-41BF-A6F0-BEEBEF727F4F}"/>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For patients admitted to home health upon discharge from a hospital or post-acute facility, the physician who cared for the patient in an acute or post-acute facility can inform the certifying physician regarding their encounters with the patient and of the patient's need for skilled services, in order to satisfy the face-to-face encounter requirement, much like an NPP currently can. </a:t>
            </a:r>
          </a:p>
          <a:p>
            <a:pPr marL="285750" indent="-285750">
              <a:buFont typeface="Arial" panose="020B0604020202020204" pitchFamily="34" charset="0"/>
              <a:buChar char="•"/>
            </a:pPr>
            <a:r>
              <a:rPr lang="en-US" sz="1800" dirty="0"/>
              <a:t>Alternatively, the physician who cared for the patient in an acute or post-acute facility prior to the patient's home health admission can perform and document the face-to-face encounter and certify the patient's home health eligibility, initiate the plan of care, and hand off the plan of care to the patient's community physician. </a:t>
            </a:r>
          </a:p>
          <a:p>
            <a:pPr marL="285750" indent="-285750">
              <a:buFont typeface="Arial" panose="020B0604020202020204" pitchFamily="34" charset="0"/>
              <a:buChar char="•"/>
            </a:pPr>
            <a:r>
              <a:rPr lang="en-US" sz="1800" dirty="0"/>
              <a:t>These physicians often complete the certification of home health eligibility for a patient, which now includes the face-to-face documentation. </a:t>
            </a:r>
          </a:p>
          <a:p>
            <a:pPr marL="0" indent="0">
              <a:buFont typeface="+mj-lt"/>
              <a:buNone/>
            </a:pPr>
            <a:endParaRPr lang="en-US" dirty="0"/>
          </a:p>
        </p:txBody>
      </p:sp>
    </p:spTree>
    <p:extLst>
      <p:ext uri="{BB962C8B-B14F-4D97-AF65-F5344CB8AC3E}">
        <p14:creationId xmlns:p14="http://schemas.microsoft.com/office/powerpoint/2010/main" val="20992305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Kepro 06.24.21">
  <a:themeElements>
    <a:clrScheme name="Custom 1">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0070C0"/>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pro 06.24.21" id="{26E82BA1-8F8B-4124-86A0-437A166BFCFF}" vid="{EA323194-B070-4F21-AFD2-B623072F03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Kepro 06.24.21</Template>
  <TotalTime>23</TotalTime>
  <Words>1669</Words>
  <Application>Microsoft Office PowerPoint</Application>
  <PresentationFormat>Widescreen</PresentationFormat>
  <Paragraphs>125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Open Sans</vt:lpstr>
      <vt:lpstr>Raleway</vt:lpstr>
      <vt:lpstr>Raleway Light</vt:lpstr>
      <vt:lpstr>Raleway SemiBold</vt:lpstr>
      <vt:lpstr>Kepro 06.24.21</vt:lpstr>
      <vt:lpstr>Home Health</vt:lpstr>
      <vt:lpstr>General Information</vt:lpstr>
      <vt:lpstr>Initial vs. Established</vt:lpstr>
      <vt:lpstr>Member Status Selection</vt:lpstr>
      <vt:lpstr>Established Requests - Timeframes</vt:lpstr>
      <vt:lpstr>Face-to-Face</vt:lpstr>
      <vt:lpstr>Face-to-Face Continued…</vt:lpstr>
      <vt:lpstr>Documentation Requirements for Face-to-Face</vt:lpstr>
      <vt:lpstr>Hospital or Acute Care Discharge</vt:lpstr>
      <vt:lpstr>Training and Technical Assistance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Health</dc:title>
  <dc:creator>Sierra Hall</dc:creator>
  <cp:lastModifiedBy>Sierra Hall</cp:lastModifiedBy>
  <cp:revision>5</cp:revision>
  <dcterms:created xsi:type="dcterms:W3CDTF">2021-07-02T12:42:19Z</dcterms:created>
  <dcterms:modified xsi:type="dcterms:W3CDTF">2021-07-02T13:41:18Z</dcterms:modified>
</cp:coreProperties>
</file>