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84" r:id="rId7"/>
    <p:sldId id="285" r:id="rId8"/>
    <p:sldId id="286" r:id="rId9"/>
    <p:sldId id="287" r:id="rId10"/>
    <p:sldId id="288" r:id="rId11"/>
    <p:sldId id="289" r:id="rId12"/>
    <p:sldId id="290" r:id="rId13"/>
    <p:sldId id="291"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7ED8E-0066-44B6-9F8D-5E9561F8B1EC}"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CBE5B-D0A5-450B-865C-BD9F08062446}" type="slidenum">
              <a:rPr lang="en-US" smtClean="0"/>
              <a:t>‹#›</a:t>
            </a:fld>
            <a:endParaRPr lang="en-US"/>
          </a:p>
        </p:txBody>
      </p:sp>
    </p:spTree>
    <p:extLst>
      <p:ext uri="{BB962C8B-B14F-4D97-AF65-F5344CB8AC3E}">
        <p14:creationId xmlns:p14="http://schemas.microsoft.com/office/powerpoint/2010/main" val="246203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required documentation for both the initiation of services and the recertification. </a:t>
            </a:r>
            <a:r>
              <a:rPr lang="en-US" baseline="0" dirty="0"/>
              <a:t>From this slide, we will break the documentation requirements down. </a:t>
            </a:r>
            <a:r>
              <a:rPr lang="en-US" dirty="0"/>
              <a:t>This</a:t>
            </a:r>
            <a:r>
              <a:rPr lang="en-US" baseline="0" dirty="0"/>
              <a:t> is to help you gather your information before submitting for prior authorization. </a:t>
            </a:r>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758374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0505" y="1808666"/>
            <a:ext cx="311456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a:p>
        </p:txBody>
      </p:sp>
    </p:spTree>
    <p:extLst>
      <p:ext uri="{BB962C8B-B14F-4D97-AF65-F5344CB8AC3E}">
        <p14:creationId xmlns:p14="http://schemas.microsoft.com/office/powerpoint/2010/main" val="126043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18" name="Oval 17">
            <a:extLst>
              <a:ext uri="{FF2B5EF4-FFF2-40B4-BE49-F238E27FC236}">
                <a16:creationId xmlns:a16="http://schemas.microsoft.com/office/drawing/2014/main" id="{FFE83558-0D23-4184-A4C6-5A304A0846B6}"/>
              </a:ext>
            </a:extLst>
          </p:cNvPr>
          <p:cNvSpPr/>
          <p:nvPr/>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A3914F5-EA94-4C90-A64D-91F5B3D362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3873212995"/>
      </p:ext>
    </p:extLst>
  </p:cSld>
  <p:clrMapOvr>
    <a:masterClrMapping/>
  </p:clrMapOvr>
  <p:extLst>
    <p:ext uri="{DCECCB84-F9BA-43D5-87BE-67443E8EF086}">
      <p15:sldGuideLst xmlns:p15="http://schemas.microsoft.com/office/powerpoint/2012/main">
        <p15:guide id="1" orient="horz" pos="2280">
          <p15:clr>
            <a:srgbClr val="FBAE40"/>
          </p15:clr>
        </p15:guide>
        <p15:guide id="2" pos="45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r>
              <a:rPr lang="en-US"/>
              <a:t>Click icon to add picture</a:t>
            </a:r>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71242976-FE45-40CF-BB67-C1D3160275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561265421"/>
      </p:ext>
    </p:extLst>
  </p:cSld>
  <p:clrMapOvr>
    <a:masterClrMapping/>
  </p:clrMapOvr>
  <p:extLst>
    <p:ext uri="{DCECCB84-F9BA-43D5-87BE-67443E8EF086}">
      <p15:sldGuideLst xmlns:p15="http://schemas.microsoft.com/office/powerpoint/2012/main">
        <p15:guide id="1" orient="horz" pos="2160">
          <p15:clr>
            <a:srgbClr val="FBAE40"/>
          </p15:clr>
        </p15:guide>
        <p15:guide id="2" pos="28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r>
              <a:rPr lang="en-US"/>
              <a:t>Click icon to add picture</a:t>
            </a:r>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9907ABA8-6BDB-40E3-812D-7D4C7F3611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393322962"/>
      </p:ext>
    </p:extLst>
  </p:cSld>
  <p:clrMapOvr>
    <a:masterClrMapping/>
  </p:clrMapOvr>
  <p:extLst>
    <p:ext uri="{DCECCB84-F9BA-43D5-87BE-67443E8EF086}">
      <p15:sldGuideLst xmlns:p15="http://schemas.microsoft.com/office/powerpoint/2012/main">
        <p15:guide id="1" orient="horz" pos="2280">
          <p15:clr>
            <a:srgbClr val="FBAE40"/>
          </p15:clr>
        </p15:guide>
        <p15:guide id="2"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fld id="{48EF34EC-A577-441C-9CFE-0F5408834CB5}" type="slidenum">
              <a:rPr lang="en-US" smtClean="0"/>
              <a:t>‹#›</a:t>
            </a:fld>
            <a:endParaRPr lang="en-US"/>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0" name="Picture 9">
            <a:extLst>
              <a:ext uri="{FF2B5EF4-FFF2-40B4-BE49-F238E27FC236}">
                <a16:creationId xmlns:a16="http://schemas.microsoft.com/office/drawing/2014/main" id="{A470A8D6-2A44-4A62-81A0-64A1BED406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528643565"/>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endParaRPr lang="en-US" dirty="0"/>
          </a:p>
        </p:txBody>
      </p:sp>
      <p:pic>
        <p:nvPicPr>
          <p:cNvPr id="28" name="Picture 27">
            <a:extLst>
              <a:ext uri="{FF2B5EF4-FFF2-40B4-BE49-F238E27FC236}">
                <a16:creationId xmlns:a16="http://schemas.microsoft.com/office/drawing/2014/main" id="{3583E817-6787-44ED-8CC4-79D91DEF5C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2155268156"/>
      </p:ext>
    </p:extLst>
  </p:cSld>
  <p:clrMapOvr>
    <a:masterClrMapping/>
  </p:clrMapOvr>
  <p:extLst>
    <p:ext uri="{DCECCB84-F9BA-43D5-87BE-67443E8EF086}">
      <p15:sldGuideLst xmlns:p15="http://schemas.microsoft.com/office/powerpoint/2012/main">
        <p15:guide id="1" orient="horz" pos="240">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r>
              <a:rPr lang="en-US"/>
              <a:t>Click icon to add picture</a:t>
            </a:r>
          </a:p>
        </p:txBody>
      </p:sp>
      <p:cxnSp>
        <p:nvCxnSpPr>
          <p:cNvPr id="47" name="Straight Connector 46">
            <a:extLst>
              <a:ext uri="{FF2B5EF4-FFF2-40B4-BE49-F238E27FC236}">
                <a16:creationId xmlns:a16="http://schemas.microsoft.com/office/drawing/2014/main" id="{0F2750E9-4989-4FE8-8BBC-7EA55EAC5F9B}"/>
              </a:ext>
            </a:extLst>
          </p:cNvPr>
          <p:cNvCxnSpPr>
            <a:cxnSpLocks/>
          </p:cNvCxnSpPr>
          <p:nvPr/>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r>
              <a:rPr lang="en-US"/>
              <a:t>Click icon to add picture</a:t>
            </a:r>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r>
              <a:rPr lang="en-US"/>
              <a:t>Click icon to add picture</a:t>
            </a:r>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1474E58-1A2F-468B-829D-CADB2D90BB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2460340510"/>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29" name="Picture 28">
            <a:extLst>
              <a:ext uri="{FF2B5EF4-FFF2-40B4-BE49-F238E27FC236}">
                <a16:creationId xmlns:a16="http://schemas.microsoft.com/office/drawing/2014/main" id="{D35C3102-96C9-4B1E-BC47-1B8AD98032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4120905306"/>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13DCE2-9520-4777-B2E5-2C0FF4E81775}"/>
              </a:ext>
            </a:extLst>
          </p:cNvPr>
          <p:cNvCxnSpPr>
            <a:cxnSpLocks/>
          </p:cNvCxnSpPr>
          <p:nvPr/>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40" name="Footer Placeholder 4">
            <a:extLst>
              <a:ext uri="{FF2B5EF4-FFF2-40B4-BE49-F238E27FC236}">
                <a16:creationId xmlns:a16="http://schemas.microsoft.com/office/drawing/2014/main" id="{54AB913A-6D79-4CA9-BFC6-0E021B58198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22" name="Picture 21">
            <a:extLst>
              <a:ext uri="{FF2B5EF4-FFF2-40B4-BE49-F238E27FC236}">
                <a16:creationId xmlns:a16="http://schemas.microsoft.com/office/drawing/2014/main" id="{7CADF6B8-A5B1-44F3-9153-8FE3507D7F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895836880"/>
      </p:ext>
    </p:extLst>
  </p:cSld>
  <p:clrMapOvr>
    <a:masterClrMapping/>
  </p:clrMapOvr>
  <p:extLst>
    <p:ext uri="{DCECCB84-F9BA-43D5-87BE-67443E8EF086}">
      <p15:sldGuideLst xmlns:p15="http://schemas.microsoft.com/office/powerpoint/2012/main">
        <p15:guide id="1" orient="horz" pos="321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9" name="Picture 18">
            <a:extLst>
              <a:ext uri="{FF2B5EF4-FFF2-40B4-BE49-F238E27FC236}">
                <a16:creationId xmlns:a16="http://schemas.microsoft.com/office/drawing/2014/main" id="{900D4B26-6A67-488A-BEA9-729F43C6E8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389670279"/>
      </p:ext>
    </p:extLst>
  </p:cSld>
  <p:clrMapOvr>
    <a:masterClrMapping/>
  </p:clrMapOvr>
  <p:extLst>
    <p:ext uri="{DCECCB84-F9BA-43D5-87BE-67443E8EF086}">
      <p15:sldGuideLst xmlns:p15="http://schemas.microsoft.com/office/powerpoint/2012/main">
        <p15:guide id="1" orient="horz" pos="3192">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7" name="Picture 16">
            <a:extLst>
              <a:ext uri="{FF2B5EF4-FFF2-40B4-BE49-F238E27FC236}">
                <a16:creationId xmlns:a16="http://schemas.microsoft.com/office/drawing/2014/main" id="{33BB8D2C-703F-4D17-8736-862DF9FE8D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Tree>
    <p:extLst>
      <p:ext uri="{BB962C8B-B14F-4D97-AF65-F5344CB8AC3E}">
        <p14:creationId xmlns:p14="http://schemas.microsoft.com/office/powerpoint/2010/main" val="20144062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a:extLst>
              <a:ext uri="{FF2B5EF4-FFF2-40B4-BE49-F238E27FC236}">
                <a16:creationId xmlns:a16="http://schemas.microsoft.com/office/drawing/2014/main" id="{977FEBC8-A5B6-49F7-9145-4E58ECEC08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05374" y="534311"/>
            <a:ext cx="2381250" cy="652217"/>
          </a:xfrm>
          <a:prstGeom prst="rect">
            <a:avLst/>
          </a:prstGeom>
        </p:spPr>
      </p:pic>
    </p:spTree>
    <p:extLst>
      <p:ext uri="{BB962C8B-B14F-4D97-AF65-F5344CB8AC3E}">
        <p14:creationId xmlns:p14="http://schemas.microsoft.com/office/powerpoint/2010/main" val="4205310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10650292"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10640768"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F7D0639-A7F2-49F2-819B-28C49F9B23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
        <p:nvSpPr>
          <p:cNvPr id="10" name="Slide Number Placeholder 5">
            <a:extLst>
              <a:ext uri="{FF2B5EF4-FFF2-40B4-BE49-F238E27FC236}">
                <a16:creationId xmlns:a16="http://schemas.microsoft.com/office/drawing/2014/main" id="{9C7AF205-87BD-43C6-873A-8F27AB120E3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Tree>
    <p:extLst>
      <p:ext uri="{BB962C8B-B14F-4D97-AF65-F5344CB8AC3E}">
        <p14:creationId xmlns:p14="http://schemas.microsoft.com/office/powerpoint/2010/main" val="4050017410"/>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11" name="Do not remove" hidden="1"/>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A09AF9-131A-4546-AD97-87910C5AFD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3764898388"/>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r>
              <a:rPr lang="en-US"/>
              <a:t>Click icon to add picture</a:t>
            </a:r>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B5960BD-58F5-41F2-B4FB-CBCCA139CD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26900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r>
              <a:rPr lang="en-US"/>
              <a:t>Click icon to add picture</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0473120-E706-403E-ADF7-BBAA2F5619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3333" y="6585473"/>
            <a:ext cx="567010" cy="155445"/>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349198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r>
              <a:rPr lang="en-US"/>
              <a:t>Click icon to add picture</a:t>
            </a:r>
          </a:p>
        </p:txBody>
      </p:sp>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1" name="Picture 10">
            <a:extLst>
              <a:ext uri="{FF2B5EF4-FFF2-40B4-BE49-F238E27FC236}">
                <a16:creationId xmlns:a16="http://schemas.microsoft.com/office/drawing/2014/main" id="{E655713E-E252-423C-95C5-4F07B34A63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294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8A6B905-E7BB-4CB9-B5A3-83877F7D4D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663" y="6523801"/>
            <a:ext cx="754557" cy="20667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fld id="{48EF34EC-A577-441C-9CFE-0F5408834CB5}" type="slidenum">
              <a:rPr lang="en-US" smtClean="0"/>
              <a:t>‹#›</a:t>
            </a:fld>
            <a:endParaRPr lang="en-US"/>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95996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r>
              <a:rPr lang="en-US"/>
              <a:t>Click icon to add picture</a:t>
            </a:r>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4C8EE46D-E5F6-4554-BEC5-EC60C4A4A0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746152416"/>
      </p:ext>
    </p:extLst>
  </p:cSld>
  <p:clrMapOvr>
    <a:masterClrMapping/>
  </p:clrMapOvr>
  <p:extLst>
    <p:ext uri="{DCECCB84-F9BA-43D5-87BE-67443E8EF086}">
      <p15:sldGuideLst xmlns:p15="http://schemas.microsoft.com/office/powerpoint/2012/main">
        <p15:guide id="1" orient="horz" pos="2160">
          <p15:clr>
            <a:srgbClr val="FBAE40"/>
          </p15:clr>
        </p15:guide>
        <p15:guide id="2" pos="3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pic>
        <p:nvPicPr>
          <p:cNvPr id="12" name="Picture 11">
            <a:extLst>
              <a:ext uri="{FF2B5EF4-FFF2-40B4-BE49-F238E27FC236}">
                <a16:creationId xmlns:a16="http://schemas.microsoft.com/office/drawing/2014/main" id="{2C969717-D6CC-49BA-8AB8-C019C8E240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2603965708"/>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fld id="{48EF34EC-A577-441C-9CFE-0F5408834CB5}" type="slidenum">
              <a:rPr lang="en-US" smtClean="0"/>
              <a:t>‹#›</a:t>
            </a:fld>
            <a:endParaRPr lang="en-US"/>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A30596A-94F2-466F-BBEA-C6374BB486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20" y="6539023"/>
            <a:ext cx="714320" cy="195995"/>
          </a:xfrm>
          <a:prstGeom prst="rect">
            <a:avLst/>
          </a:prstGeom>
        </p:spPr>
      </p:pic>
    </p:spTree>
    <p:extLst>
      <p:ext uri="{BB962C8B-B14F-4D97-AF65-F5344CB8AC3E}">
        <p14:creationId xmlns:p14="http://schemas.microsoft.com/office/powerpoint/2010/main" val="1617029616"/>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115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s://wvaso.kepro.com/wv-aso-medical-services"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mailto:JASPER.SMITH@KEPRO.COM" TargetMode="External"/><Relationship Id="rId13" Type="http://schemas.openxmlformats.org/officeDocument/2006/relationships/hyperlink" Target="https://providerportal.kepro.com/" TargetMode="External"/><Relationship Id="rId3" Type="http://schemas.openxmlformats.org/officeDocument/2006/relationships/hyperlink" Target="mailto:HCSNYDER@KEPRO.COM" TargetMode="External"/><Relationship Id="rId7" Type="http://schemas.openxmlformats.org/officeDocument/2006/relationships/hyperlink" Target="mailto:JAMI.PLANTIN@KEPRO.COM" TargetMode="External"/><Relationship Id="rId12" Type="http://schemas.openxmlformats.org/officeDocument/2006/relationships/hyperlink" Target="http://www.wvaso.kepro.com/" TargetMode="External"/><Relationship Id="rId2" Type="http://schemas.openxmlformats.org/officeDocument/2006/relationships/hyperlink" Target="mailto:WVMEDICALSERVICES@KEPRO.COM" TargetMode="External"/><Relationship Id="rId1" Type="http://schemas.openxmlformats.org/officeDocument/2006/relationships/slideLayout" Target="../slideLayouts/slideLayout21.xml"/><Relationship Id="rId6" Type="http://schemas.openxmlformats.org/officeDocument/2006/relationships/hyperlink" Target="mailto:SIERRA.HALL@KEPRO.COM" TargetMode="External"/><Relationship Id="rId11" Type="http://schemas.openxmlformats.org/officeDocument/2006/relationships/hyperlink" Target="mailto:JEBUTLER@KEPRO.COM" TargetMode="External"/><Relationship Id="rId5" Type="http://schemas.openxmlformats.org/officeDocument/2006/relationships/hyperlink" Target="mailto:APERRY@KEPRO.COM" TargetMode="External"/><Relationship Id="rId10" Type="http://schemas.openxmlformats.org/officeDocument/2006/relationships/hyperlink" Target="mailto:BBOOKER@KEPRO.COM" TargetMode="External"/><Relationship Id="rId4" Type="http://schemas.openxmlformats.org/officeDocument/2006/relationships/hyperlink" Target="mailto:KAREN.WILKINSON@KEPRO.COM" TargetMode="External"/><Relationship Id="rId9" Type="http://schemas.openxmlformats.org/officeDocument/2006/relationships/hyperlink" Target="mailto:JOJONES@KEPRO.COM" TargetMode="External"/><Relationship Id="rId14" Type="http://schemas.openxmlformats.org/officeDocument/2006/relationships/hyperlink" Target="https://c3wv.kepro.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dhhr.wv.gov/bms/Pages/Chapter-532-Private-Duty-Nursing.aspx" TargetMode="External"/><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9866-F4C6-45C5-BAED-E1051CB87E96}"/>
              </a:ext>
            </a:extLst>
          </p:cNvPr>
          <p:cNvSpPr>
            <a:spLocks noGrp="1"/>
          </p:cNvSpPr>
          <p:nvPr>
            <p:ph type="ctrTitle"/>
          </p:nvPr>
        </p:nvSpPr>
        <p:spPr/>
        <p:txBody>
          <a:bodyPr/>
          <a:lstStyle/>
          <a:p>
            <a:r>
              <a:rPr lang="en-US" dirty="0"/>
              <a:t>Private Duty Nursing</a:t>
            </a:r>
          </a:p>
        </p:txBody>
      </p:sp>
      <p:sp>
        <p:nvSpPr>
          <p:cNvPr id="3" name="Subtitle 2">
            <a:extLst>
              <a:ext uri="{FF2B5EF4-FFF2-40B4-BE49-F238E27FC236}">
                <a16:creationId xmlns:a16="http://schemas.microsoft.com/office/drawing/2014/main" id="{E5330DEE-3BD5-45A1-8AC1-042E2835E808}"/>
              </a:ext>
            </a:extLst>
          </p:cNvPr>
          <p:cNvSpPr>
            <a:spLocks noGrp="1"/>
          </p:cNvSpPr>
          <p:nvPr>
            <p:ph type="subTitle" idx="1"/>
          </p:nvPr>
        </p:nvSpPr>
        <p:spPr/>
        <p:txBody>
          <a:bodyPr/>
          <a:lstStyle/>
          <a:p>
            <a:r>
              <a:rPr lang="fr-FR" dirty="0"/>
              <a:t>Update 2020</a:t>
            </a:r>
            <a:endParaRPr lang="en-US" dirty="0"/>
          </a:p>
        </p:txBody>
      </p:sp>
    </p:spTree>
    <p:extLst>
      <p:ext uri="{BB962C8B-B14F-4D97-AF65-F5344CB8AC3E}">
        <p14:creationId xmlns:p14="http://schemas.microsoft.com/office/powerpoint/2010/main" val="365798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C3F4-E6C0-418E-8769-2498B458FD16}"/>
              </a:ext>
            </a:extLst>
          </p:cNvPr>
          <p:cNvSpPr>
            <a:spLocks noGrp="1"/>
          </p:cNvSpPr>
          <p:nvPr>
            <p:ph type="title"/>
          </p:nvPr>
        </p:nvSpPr>
        <p:spPr/>
        <p:txBody>
          <a:bodyPr/>
          <a:lstStyle/>
          <a:p>
            <a:r>
              <a:rPr lang="en-US" dirty="0"/>
              <a:t>Increased Hours</a:t>
            </a:r>
          </a:p>
        </p:txBody>
      </p:sp>
      <p:sp>
        <p:nvSpPr>
          <p:cNvPr id="4" name="Text Placeholder 3">
            <a:extLst>
              <a:ext uri="{FF2B5EF4-FFF2-40B4-BE49-F238E27FC236}">
                <a16:creationId xmlns:a16="http://schemas.microsoft.com/office/drawing/2014/main" id="{9EB5B11B-5EC0-4F18-B5B5-503E0ECB0254}"/>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2000" dirty="0"/>
              <a:t>Requests to increase the number of hours in an approved certification period require one of the following:</a:t>
            </a:r>
          </a:p>
          <a:p>
            <a:pPr marL="285750" indent="-285750">
              <a:buFont typeface="Arial" panose="020B0604020202020204" pitchFamily="34" charset="0"/>
              <a:buChar char="•"/>
            </a:pPr>
            <a:r>
              <a:rPr lang="en-US" sz="2000" dirty="0"/>
              <a:t>Physician signed CMS 485/Plan of care indicating number of hours requested;</a:t>
            </a:r>
          </a:p>
          <a:p>
            <a:pPr marL="285750" indent="-285750">
              <a:buFont typeface="Arial" panose="020B0604020202020204" pitchFamily="34" charset="0"/>
              <a:buChar char="•"/>
            </a:pPr>
            <a:r>
              <a:rPr lang="en-US" sz="2000" dirty="0"/>
              <a:t>Physician signed order on the Revision of Treatment/Plan form that specifies increased in hours and date span;</a:t>
            </a:r>
          </a:p>
          <a:p>
            <a:pPr marL="285750" indent="-285750">
              <a:buFont typeface="Arial" panose="020B0604020202020204" pitchFamily="34" charset="0"/>
              <a:buChar char="•"/>
            </a:pPr>
            <a:r>
              <a:rPr lang="en-US" sz="2000" dirty="0"/>
              <a:t>Additional documentation and updated goals or treatments to justify the increase of hours. Example:</a:t>
            </a:r>
          </a:p>
          <a:p>
            <a:pPr marL="628650" lvl="1" indent="-285750"/>
            <a:r>
              <a:rPr lang="en-US" sz="1600" dirty="0"/>
              <a:t>Documentation of any recent hospitalizations, which may result in a short-term increase of hours. </a:t>
            </a:r>
          </a:p>
        </p:txBody>
      </p:sp>
      <p:sp>
        <p:nvSpPr>
          <p:cNvPr id="5" name="Slide Number Placeholder 4">
            <a:extLst>
              <a:ext uri="{FF2B5EF4-FFF2-40B4-BE49-F238E27FC236}">
                <a16:creationId xmlns:a16="http://schemas.microsoft.com/office/drawing/2014/main" id="{9A270DF9-5267-4DE6-9F80-3B027AD3DB8C}"/>
              </a:ext>
            </a:extLst>
          </p:cNvPr>
          <p:cNvSpPr>
            <a:spLocks noGrp="1"/>
          </p:cNvSpPr>
          <p:nvPr>
            <p:ph type="sldNum" sz="quarter" idx="12"/>
          </p:nvPr>
        </p:nvSpPr>
        <p:spPr/>
        <p:txBody>
          <a:bodyPr/>
          <a:lstStyle/>
          <a:p>
            <a:fld id="{48EF34EC-A577-441C-9CFE-0F5408834CB5}" type="slidenum">
              <a:rPr lang="en-US" smtClean="0"/>
              <a:t>10</a:t>
            </a:fld>
            <a:endParaRPr lang="en-US"/>
          </a:p>
        </p:txBody>
      </p:sp>
    </p:spTree>
    <p:extLst>
      <p:ext uri="{BB962C8B-B14F-4D97-AF65-F5344CB8AC3E}">
        <p14:creationId xmlns:p14="http://schemas.microsoft.com/office/powerpoint/2010/main" val="10801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C692-8561-4898-A978-3789577FD0D5}"/>
              </a:ext>
            </a:extLst>
          </p:cNvPr>
          <p:cNvSpPr>
            <a:spLocks noGrp="1"/>
          </p:cNvSpPr>
          <p:nvPr>
            <p:ph type="title"/>
          </p:nvPr>
        </p:nvSpPr>
        <p:spPr/>
        <p:txBody>
          <a:bodyPr/>
          <a:lstStyle/>
          <a:p>
            <a:r>
              <a:rPr lang="en-US" dirty="0"/>
              <a:t>Time Frames/Closure</a:t>
            </a:r>
          </a:p>
        </p:txBody>
      </p:sp>
      <p:sp>
        <p:nvSpPr>
          <p:cNvPr id="4" name="Text Placeholder 3">
            <a:extLst>
              <a:ext uri="{FF2B5EF4-FFF2-40B4-BE49-F238E27FC236}">
                <a16:creationId xmlns:a16="http://schemas.microsoft.com/office/drawing/2014/main" id="{48E346EB-FAD4-4AD0-BF13-082DA912049B}"/>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t>All requests for PDN must be submitted within seven business days prior to the start of care date and recertification dates.</a:t>
            </a:r>
          </a:p>
          <a:p>
            <a:pPr marL="628650" lvl="1" indent="-285750"/>
            <a:r>
              <a:rPr lang="en-US" sz="1600"/>
              <a:t>Private duty nursing cases must be submitted timely;</a:t>
            </a:r>
          </a:p>
          <a:p>
            <a:pPr marL="628650" lvl="1" indent="-285750"/>
            <a:r>
              <a:rPr lang="en-US" sz="1600"/>
              <a:t>In any information is missing, RN reviewers will place in “Hold for pricing” status for 30 days;</a:t>
            </a:r>
          </a:p>
          <a:p>
            <a:pPr marL="628650" lvl="1" indent="-285750"/>
            <a:r>
              <a:rPr lang="en-US" sz="1600"/>
              <a:t>If the information has not been received within 30 days, the request will be closed clinically for lack of information.</a:t>
            </a:r>
          </a:p>
          <a:p>
            <a:pPr marL="285750" indent="-285750">
              <a:buFont typeface="Arial" panose="020B0604020202020204" pitchFamily="34" charset="0"/>
              <a:buChar char="•"/>
            </a:pPr>
            <a:r>
              <a:rPr lang="en-US" sz="2000"/>
              <a:t>Comprehensive assessments must be updated and submitted to the UMC (Kepro) by the next workday after any significant change of condition.</a:t>
            </a:r>
            <a:endParaRPr lang="en-US"/>
          </a:p>
          <a:p>
            <a:pPr marL="628650" lvl="1" indent="-285750"/>
            <a:r>
              <a:rPr lang="en-US" sz="1600"/>
              <a:t>Please fax the comprehensive assessments or any other documentation to Kepro at 844.633.8430 with prior authorization number. </a:t>
            </a:r>
            <a:endParaRPr lang="en-US" sz="1600" dirty="0"/>
          </a:p>
        </p:txBody>
      </p:sp>
      <p:sp>
        <p:nvSpPr>
          <p:cNvPr id="5" name="Slide Number Placeholder 4">
            <a:extLst>
              <a:ext uri="{FF2B5EF4-FFF2-40B4-BE49-F238E27FC236}">
                <a16:creationId xmlns:a16="http://schemas.microsoft.com/office/drawing/2014/main" id="{B637A64A-527E-4926-8D21-52013DFE4AD0}"/>
              </a:ext>
            </a:extLst>
          </p:cNvPr>
          <p:cNvSpPr>
            <a:spLocks noGrp="1"/>
          </p:cNvSpPr>
          <p:nvPr>
            <p:ph type="sldNum" sz="quarter" idx="12"/>
          </p:nvPr>
        </p:nvSpPr>
        <p:spPr/>
        <p:txBody>
          <a:bodyPr/>
          <a:lstStyle/>
          <a:p>
            <a:fld id="{48EF34EC-A577-441C-9CFE-0F5408834CB5}" type="slidenum">
              <a:rPr lang="en-US" smtClean="0"/>
              <a:t>11</a:t>
            </a:fld>
            <a:endParaRPr lang="en-US"/>
          </a:p>
        </p:txBody>
      </p:sp>
    </p:spTree>
    <p:extLst>
      <p:ext uri="{BB962C8B-B14F-4D97-AF65-F5344CB8AC3E}">
        <p14:creationId xmlns:p14="http://schemas.microsoft.com/office/powerpoint/2010/main" val="33193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BB5D-DF97-4F6C-9F01-8E7AA05ED5DE}"/>
              </a:ext>
            </a:extLst>
          </p:cNvPr>
          <p:cNvSpPr>
            <a:spLocks noGrp="1"/>
          </p:cNvSpPr>
          <p:nvPr>
            <p:ph type="title"/>
          </p:nvPr>
        </p:nvSpPr>
        <p:spPr/>
        <p:txBody>
          <a:bodyPr/>
          <a:lstStyle/>
          <a:p>
            <a:r>
              <a:rPr lang="en-US" dirty="0"/>
              <a:t>Training and Technical Assistance</a:t>
            </a:r>
          </a:p>
        </p:txBody>
      </p:sp>
      <p:sp>
        <p:nvSpPr>
          <p:cNvPr id="4" name="Text Placeholder 3">
            <a:extLst>
              <a:ext uri="{FF2B5EF4-FFF2-40B4-BE49-F238E27FC236}">
                <a16:creationId xmlns:a16="http://schemas.microsoft.com/office/drawing/2014/main" id="{D050761E-6AEF-42B1-AD4A-56C27803029A}"/>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US" sz="2000" dirty="0"/>
              <a:t>Kepro offers training via webinar, phone, and various materials.</a:t>
            </a:r>
          </a:p>
          <a:p>
            <a:pPr marL="342900" lvl="1" indent="-342900"/>
            <a:r>
              <a:rPr lang="en-US" sz="2000" b="0" dirty="0"/>
              <a:t>Provider </a:t>
            </a:r>
            <a:r>
              <a:rPr lang="en-US" sz="2000" dirty="0"/>
              <a:t>Training is offered on the submission process and annual reviews of online Prior Authorizations. This is available to assist with a successful process for providers.</a:t>
            </a:r>
          </a:p>
          <a:p>
            <a:pPr marL="341313" indent="-285750">
              <a:buFont typeface="Arial" panose="020B0604020202020204" pitchFamily="34" charset="0"/>
              <a:buChar char="•"/>
            </a:pPr>
            <a:r>
              <a:rPr lang="en-US" sz="2000" b="0" dirty="0"/>
              <a:t>Each PowerPoint presentation from the provider trainings are </a:t>
            </a:r>
            <a:r>
              <a:rPr lang="en-US" sz="2000" b="0"/>
              <a:t>posted to </a:t>
            </a:r>
            <a:r>
              <a:rPr lang="en-US" sz="2000" b="0">
                <a:hlinkClick r:id="rId2"/>
              </a:rPr>
              <a:t>https://wvaso.kepro.com/wv-aso-medical-services</a:t>
            </a:r>
            <a:r>
              <a:rPr lang="en-US" sz="2000" b="0"/>
              <a:t>. </a:t>
            </a:r>
            <a:endParaRPr lang="en-US" sz="2000" b="0" dirty="0"/>
          </a:p>
        </p:txBody>
      </p:sp>
      <p:sp>
        <p:nvSpPr>
          <p:cNvPr id="5" name="Slide Number Placeholder 4">
            <a:extLst>
              <a:ext uri="{FF2B5EF4-FFF2-40B4-BE49-F238E27FC236}">
                <a16:creationId xmlns:a16="http://schemas.microsoft.com/office/drawing/2014/main" id="{32845E60-E5B0-46D5-B8C6-E29E474093B9}"/>
              </a:ext>
            </a:extLst>
          </p:cNvPr>
          <p:cNvSpPr>
            <a:spLocks noGrp="1"/>
          </p:cNvSpPr>
          <p:nvPr>
            <p:ph type="sldNum" sz="quarter" idx="12"/>
          </p:nvPr>
        </p:nvSpPr>
        <p:spPr/>
        <p:txBody>
          <a:bodyPr/>
          <a:lstStyle/>
          <a:p>
            <a:fld id="{48EF34EC-A577-441C-9CFE-0F5408834CB5}" type="slidenum">
              <a:rPr lang="en-US" smtClean="0"/>
              <a:t>12</a:t>
            </a:fld>
            <a:endParaRPr lang="en-US"/>
          </a:p>
        </p:txBody>
      </p:sp>
    </p:spTree>
    <p:extLst>
      <p:ext uri="{BB962C8B-B14F-4D97-AF65-F5344CB8AC3E}">
        <p14:creationId xmlns:p14="http://schemas.microsoft.com/office/powerpoint/2010/main" val="105446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733C0B4-DCE5-453F-A6DB-9E86BA8C3752}"/>
              </a:ext>
            </a:extLst>
          </p:cNvPr>
          <p:cNvGraphicFramePr>
            <a:graphicFrameLocks/>
          </p:cNvGraphicFramePr>
          <p:nvPr>
            <p:extLst>
              <p:ext uri="{D42A27DB-BD31-4B8C-83A1-F6EECF244321}">
                <p14:modId xmlns:p14="http://schemas.microsoft.com/office/powerpoint/2010/main" val="2656216008"/>
              </p:ext>
            </p:extLst>
          </p:nvPr>
        </p:nvGraphicFramePr>
        <p:xfrm>
          <a:off x="1" y="6390"/>
          <a:ext cx="12191999" cy="6076073"/>
        </p:xfrm>
        <a:graphic>
          <a:graphicData uri="http://schemas.openxmlformats.org/drawingml/2006/table">
            <a:tbl>
              <a:tblPr firstRow="1" bandRow="1">
                <a:tableStyleId>{8799B23B-EC83-4686-B30A-512413B5E67A}</a:tableStyleId>
              </a:tblPr>
              <a:tblGrid>
                <a:gridCol w="2460289">
                  <a:extLst>
                    <a:ext uri="{9D8B030D-6E8A-4147-A177-3AD203B41FA5}">
                      <a16:colId xmlns:a16="http://schemas.microsoft.com/office/drawing/2014/main" val="20000"/>
                    </a:ext>
                  </a:extLst>
                </a:gridCol>
                <a:gridCol w="3103710">
                  <a:extLst>
                    <a:ext uri="{9D8B030D-6E8A-4147-A177-3AD203B41FA5}">
                      <a16:colId xmlns:a16="http://schemas.microsoft.com/office/drawing/2014/main" val="20001"/>
                    </a:ext>
                  </a:extLst>
                </a:gridCol>
                <a:gridCol w="4231226">
                  <a:extLst>
                    <a:ext uri="{9D8B030D-6E8A-4147-A177-3AD203B41FA5}">
                      <a16:colId xmlns:a16="http://schemas.microsoft.com/office/drawing/2014/main" val="20002"/>
                    </a:ext>
                  </a:extLst>
                </a:gridCol>
                <a:gridCol w="2396774">
                  <a:extLst>
                    <a:ext uri="{9D8B030D-6E8A-4147-A177-3AD203B41FA5}">
                      <a16:colId xmlns:a16="http://schemas.microsoft.com/office/drawing/2014/main" val="20003"/>
                    </a:ext>
                  </a:extLst>
                </a:gridCol>
              </a:tblGrid>
              <a:tr h="1879394">
                <a:tc gridSpan="4">
                  <a:txBody>
                    <a:bodyPr/>
                    <a:lstStyle/>
                    <a:p>
                      <a:pPr algn="ctr"/>
                      <a:r>
                        <a:rPr lang="en-US" sz="1800" dirty="0" err="1">
                          <a:latin typeface="Calibri" panose="020F0502020204030204" pitchFamily="34" charset="0"/>
                          <a:cs typeface="Calibri" panose="020F0502020204030204" pitchFamily="34" charset="0"/>
                        </a:rPr>
                        <a:t>Kepro</a:t>
                      </a:r>
                      <a:endParaRPr lang="en-US" sz="1800" dirty="0">
                        <a:latin typeface="Calibri" panose="020F0502020204030204" pitchFamily="34" charset="0"/>
                        <a:cs typeface="Calibri" panose="020F0502020204030204" pitchFamily="34" charset="0"/>
                      </a:endParaRP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1007 Bullitt Street</a:t>
                      </a:r>
                      <a:r>
                        <a:rPr lang="en-US" sz="1800" b="1" kern="1200" baseline="0" dirty="0">
                          <a:solidFill>
                            <a:schemeClr val="tx1"/>
                          </a:solidFill>
                          <a:effectLst/>
                          <a:latin typeface="Calibri" panose="020F0502020204030204" pitchFamily="34" charset="0"/>
                          <a:ea typeface="+mn-ea"/>
                          <a:cs typeface="Calibri" panose="020F0502020204030204" pitchFamily="34" charset="0"/>
                        </a:rPr>
                        <a:t>, </a:t>
                      </a:r>
                      <a:r>
                        <a:rPr lang="en-US" sz="1800" b="1" kern="1200" dirty="0">
                          <a:solidFill>
                            <a:schemeClr val="tx1"/>
                          </a:solidFill>
                          <a:effectLst/>
                          <a:latin typeface="Calibri" panose="020F0502020204030204" pitchFamily="34" charset="0"/>
                          <a:ea typeface="+mn-ea"/>
                          <a:cs typeface="Calibri" panose="020F0502020204030204" pitchFamily="34" charset="0"/>
                        </a:rPr>
                        <a:t>Suite 200</a:t>
                      </a: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Charleston, WV  25301</a:t>
                      </a: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800.346.8272</a:t>
                      </a:r>
                    </a:p>
                    <a:p>
                      <a:pPr algn="ctr"/>
                      <a:r>
                        <a:rPr lang="en-US" sz="1800" baseline="0" dirty="0">
                          <a:latin typeface="Calibri" panose="020F0502020204030204" pitchFamily="34" charset="0"/>
                          <a:cs typeface="Calibri" panose="020F0502020204030204" pitchFamily="34" charset="0"/>
                        </a:rPr>
                        <a:t>EMAIL: </a:t>
                      </a:r>
                      <a:r>
                        <a:rPr lang="en-US" sz="1800" u="sng" dirty="0">
                          <a:latin typeface="Calibri" panose="020F0502020204030204" pitchFamily="34" charset="0"/>
                          <a:cs typeface="Calibri" panose="020F0502020204030204" pitchFamily="34" charset="0"/>
                          <a:hlinkClick r:id="rId2"/>
                        </a:rPr>
                        <a:t>WVMEDICAL</a:t>
                      </a:r>
                      <a:r>
                        <a:rPr lang="en-US" sz="1800" u="sng" baseline="0" dirty="0">
                          <a:latin typeface="Calibri" panose="020F0502020204030204" pitchFamily="34" charset="0"/>
                          <a:cs typeface="Calibri" panose="020F0502020204030204" pitchFamily="34" charset="0"/>
                          <a:hlinkClick r:id="rId2"/>
                        </a:rPr>
                        <a:t>SERVICES</a:t>
                      </a:r>
                      <a:r>
                        <a:rPr lang="en-US" sz="1800" u="sng" dirty="0">
                          <a:latin typeface="Calibri" panose="020F0502020204030204" pitchFamily="34" charset="0"/>
                          <a:cs typeface="Calibri" panose="020F0502020204030204" pitchFamily="34" charset="0"/>
                          <a:hlinkClick r:id="rId2"/>
                        </a:rPr>
                        <a:t>@KEPRO.COM</a:t>
                      </a:r>
                      <a:r>
                        <a:rPr lang="en-US" sz="1800" u="sng" baseline="0" dirty="0">
                          <a:latin typeface="Calibri" panose="020F0502020204030204" pitchFamily="34" charset="0"/>
                          <a:cs typeface="Calibri" panose="020F0502020204030204" pitchFamily="34" charset="0"/>
                        </a:rPr>
                        <a:t> </a:t>
                      </a:r>
                    </a:p>
                    <a:p>
                      <a:pPr algn="ctr"/>
                      <a:r>
                        <a:rPr lang="en-US" sz="1800" b="1" u="none" baseline="0" dirty="0">
                          <a:latin typeface="Calibri" panose="020F0502020204030204" pitchFamily="34" charset="0"/>
                          <a:cs typeface="Calibri" panose="020F0502020204030204" pitchFamily="34" charset="0"/>
                        </a:rPr>
                        <a:t>FAX NUMBER: 866.209.9632</a:t>
                      </a:r>
                      <a:endParaRPr lang="en-US" sz="1800" b="1" u="none" dirty="0">
                        <a:latin typeface="Calibri" panose="020F0502020204030204" pitchFamily="34" charset="0"/>
                        <a:cs typeface="Calibri" panose="020F0502020204030204" pitchFamily="34" charset="0"/>
                      </a:endParaRPr>
                    </a:p>
                  </a:txBody>
                  <a:tcPr marL="56336" marR="56336" marT="25718" marB="25718"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HELEN SNYDER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DIRECTOR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3"/>
                        </a:rPr>
                        <a:t>HCSNYDER@KEPRO.COM</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4463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KAREN</a:t>
                      </a:r>
                      <a:r>
                        <a:rPr lang="en-US" sz="1600" baseline="0" dirty="0">
                          <a:effectLst/>
                          <a:latin typeface="Calibri" panose="020F0502020204030204" pitchFamily="34" charset="0"/>
                          <a:cs typeface="Calibri" panose="020F0502020204030204" pitchFamily="34" charset="0"/>
                        </a:rPr>
                        <a:t> WILKINSON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UM NURSE MANAGER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4"/>
                        </a:rPr>
                        <a:t>KAREN.WILKINSON@KEPRO.COM</a:t>
                      </a:r>
                      <a:r>
                        <a:rPr lang="en-US" sz="1600" u="sng" dirty="0">
                          <a:effectLst/>
                          <a:latin typeface="Calibri" panose="020F0502020204030204" pitchFamily="34" charset="0"/>
                          <a:cs typeface="Calibri" panose="020F0502020204030204" pitchFamily="34" charset="0"/>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4474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ALICIA PERRY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OFFICE MANAGER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5"/>
                        </a:rPr>
                        <a:t>APERRY@KEPRO.COM</a:t>
                      </a:r>
                      <a:r>
                        <a:rPr lang="en-US" sz="1600" dirty="0">
                          <a:effectLst/>
                          <a:latin typeface="Calibri" panose="020F0502020204030204" pitchFamily="34" charset="0"/>
                          <a:cs typeface="Calibri" panose="020F0502020204030204" pitchFamily="34" charset="0"/>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4452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SIERRA HALL</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TRAINING SPECIALIST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6"/>
                        </a:rPr>
                        <a:t>SIERRA.HALL@KEPRO.COM</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4454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ea typeface="+mn-ea"/>
                          <a:cs typeface="Calibri" panose="020F0502020204030204" pitchFamily="34" charset="0"/>
                        </a:rPr>
                        <a:t>JAMI</a:t>
                      </a:r>
                      <a:r>
                        <a:rPr lang="en-US" sz="1600" baseline="0" dirty="0">
                          <a:effectLst/>
                          <a:latin typeface="Calibri" panose="020F0502020204030204" pitchFamily="34" charset="0"/>
                          <a:ea typeface="+mn-ea"/>
                          <a:cs typeface="Calibri" panose="020F0502020204030204" pitchFamily="34" charset="0"/>
                        </a:rPr>
                        <a:t> PLANTIN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CUSTOMER SERVICE REP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7"/>
                        </a:rPr>
                        <a:t>JAMI.PLANTIN@KEPRO.COM</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4502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JASPER SMITH</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CUSTOMER SERVICE REP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8"/>
                        </a:rPr>
                        <a:t>JASPER.SMITH@KEPRO.COM</a:t>
                      </a:r>
                      <a:r>
                        <a:rPr lang="en-US" sz="1600" dirty="0">
                          <a:effectLst/>
                          <a:latin typeface="Calibri" panose="020F0502020204030204" pitchFamily="34" charset="0"/>
                          <a:cs typeface="Calibri" panose="020F0502020204030204" pitchFamily="34" charset="0"/>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4490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0721950"/>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ea typeface="+mn-ea"/>
                          <a:cs typeface="Calibri" panose="020F0502020204030204" pitchFamily="34" charset="0"/>
                        </a:rPr>
                        <a:t>JOHN</a:t>
                      </a:r>
                      <a:r>
                        <a:rPr lang="en-US" sz="1600" baseline="0" dirty="0">
                          <a:effectLst/>
                          <a:latin typeface="Calibri" panose="020F0502020204030204" pitchFamily="34" charset="0"/>
                          <a:ea typeface="+mn-ea"/>
                          <a:cs typeface="Calibri" panose="020F0502020204030204" pitchFamily="34" charset="0"/>
                        </a:rPr>
                        <a:t> JONES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CUSTOMER SERVICE REP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9"/>
                        </a:rPr>
                        <a:t>JOJONES@KEPRO.COM</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4431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5899293"/>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KATIE BOOKER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cs typeface="Calibri" panose="020F0502020204030204" pitchFamily="34" charset="0"/>
                        </a:rPr>
                        <a:t>CUSTOMER SERVICE</a:t>
                      </a:r>
                      <a:r>
                        <a:rPr lang="en-US" sz="1600" baseline="0" dirty="0">
                          <a:effectLst/>
                          <a:latin typeface="Calibri" panose="020F0502020204030204" pitchFamily="34" charset="0"/>
                          <a:cs typeface="Calibri" panose="020F0502020204030204" pitchFamily="34" charset="0"/>
                        </a:rPr>
                        <a:t> REP</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u="sng" dirty="0">
                          <a:effectLst/>
                          <a:latin typeface="Calibri" panose="020F0502020204030204" pitchFamily="34" charset="0"/>
                          <a:cs typeface="Calibri" panose="020F0502020204030204" pitchFamily="34" charset="0"/>
                          <a:hlinkClick r:id="rId10"/>
                        </a:rPr>
                        <a:t>BBOOKER@KEPRO.COM</a:t>
                      </a:r>
                      <a:r>
                        <a:rPr lang="en-US" sz="1600" u="sng" dirty="0">
                          <a:effectLst/>
                          <a:latin typeface="Calibri" panose="020F0502020204030204" pitchFamily="34" charset="0"/>
                          <a:cs typeface="Calibri" panose="020F0502020204030204" pitchFamily="34" charset="0"/>
                        </a:rPr>
                        <a:t>  </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4432</a:t>
                      </a: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435973"/>
                  </a:ext>
                </a:extLst>
              </a:tr>
              <a:tr h="324974">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JENNETTE</a:t>
                      </a:r>
                      <a:r>
                        <a:rPr lang="en-US" sz="1600" baseline="0" dirty="0">
                          <a:effectLst/>
                          <a:latin typeface="Calibri" panose="020F0502020204030204" pitchFamily="34" charset="0"/>
                          <a:ea typeface="Calibri" panose="020F0502020204030204" pitchFamily="34" charset="0"/>
                          <a:cs typeface="Calibri" panose="020F0502020204030204" pitchFamily="34" charset="0"/>
                        </a:rPr>
                        <a:t> BUTLER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CUSTOMER SERVICE REP</a:t>
                      </a: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11"/>
                        </a:rPr>
                        <a:t>JEBUTLER@KEPRO.COM</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1400" dirty="0">
                          <a:effectLst/>
                          <a:latin typeface="Calibri" panose="020F0502020204030204" pitchFamily="34" charset="0"/>
                          <a:cs typeface="Calibri" panose="020F0502020204030204" pitchFamily="34" charset="0"/>
                        </a:rPr>
                        <a:t>EXT. 4468</a:t>
                      </a:r>
                    </a:p>
                  </a:txBody>
                  <a:tcPr marL="42252" marR="4225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2863391"/>
                  </a:ext>
                </a:extLst>
              </a:tr>
              <a:tr h="1271913">
                <a:tc gridSpan="4">
                  <a:txBody>
                    <a:bodyPr/>
                    <a:lstStyle/>
                    <a:p>
                      <a:pPr marL="0" algn="l" defTabSz="914400" rtl="0" eaLnBrk="1" latinLnBrk="0" hangingPunct="1"/>
                      <a:r>
                        <a:rPr lang="en-US" sz="1600" kern="1200" dirty="0">
                          <a:latin typeface="Calibri" panose="020F0502020204030204" pitchFamily="34" charset="0"/>
                          <a:cs typeface="Calibri" panose="020F0502020204030204" pitchFamily="34" charset="0"/>
                        </a:rPr>
                        <a:t>GENERAL KEPRO AND WVCHIP INFORMATION: </a:t>
                      </a:r>
                      <a:r>
                        <a:rPr lang="en-US" sz="1600" kern="1200" dirty="0">
                          <a:latin typeface="Calibri" panose="020F0502020204030204" pitchFamily="34" charset="0"/>
                          <a:cs typeface="Calibri" panose="020F0502020204030204" pitchFamily="34" charset="0"/>
                          <a:hlinkClick r:id="rId12"/>
                        </a:rPr>
                        <a:t>WWW.WVASO.KEPRO.COM</a:t>
                      </a:r>
                      <a:endParaRPr lang="en-US" sz="16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latin typeface="Calibri" panose="020F0502020204030204" pitchFamily="34" charset="0"/>
                          <a:cs typeface="Calibri" panose="020F0502020204030204" pitchFamily="34" charset="0"/>
                        </a:rPr>
                        <a:t>FOR SUBMITTING AUTHORIZATIONS: </a:t>
                      </a:r>
                      <a:r>
                        <a:rPr lang="en-US" sz="1600" kern="1200" baseline="0" dirty="0">
                          <a:latin typeface="Calibri" panose="020F0502020204030204" pitchFamily="34" charset="0"/>
                          <a:cs typeface="Calibri" panose="020F0502020204030204" pitchFamily="34" charset="0"/>
                          <a:hlinkClick r:id="rId13"/>
                        </a:rPr>
                        <a:t>HTTPS://PROVIDERPORTAL.KEPRO.COM</a:t>
                      </a:r>
                      <a:endParaRPr lang="en-US" sz="1600" kern="1200" baseline="0" dirty="0">
                        <a:latin typeface="Calibri" panose="020F0502020204030204" pitchFamily="34" charset="0"/>
                        <a:cs typeface="Calibri" panose="020F0502020204030204" pitchFamily="34" charset="0"/>
                      </a:endParaRPr>
                    </a:p>
                    <a:p>
                      <a:pPr marL="0" algn="l" defTabSz="914400" rtl="0" eaLnBrk="1" latinLnBrk="0" hangingPunct="1"/>
                      <a:r>
                        <a:rPr lang="en-US" sz="1600" kern="1200" baseline="0" dirty="0">
                          <a:latin typeface="Calibri" panose="020F0502020204030204" pitchFamily="34" charset="0"/>
                          <a:cs typeface="Calibri" panose="020F0502020204030204" pitchFamily="34" charset="0"/>
                        </a:rPr>
                        <a:t>WEBSITE FOR ORG MANAGERS TO REGISTER/ADD/MODIFY USERS: </a:t>
                      </a:r>
                      <a:r>
                        <a:rPr lang="en-US" sz="1600" kern="1200" baseline="0" dirty="0">
                          <a:latin typeface="Calibri" panose="020F0502020204030204" pitchFamily="34" charset="0"/>
                          <a:cs typeface="Calibri" panose="020F0502020204030204" pitchFamily="34" charset="0"/>
                          <a:hlinkClick r:id="rId14"/>
                        </a:rPr>
                        <a:t>HTTPS://C3WV.KEPRO.COM</a:t>
                      </a:r>
                      <a:endParaRPr lang="en-US" sz="1600" kern="1200" baseline="0" dirty="0">
                        <a:solidFill>
                          <a:schemeClr val="tx1"/>
                        </a:solidFill>
                        <a:latin typeface="Calibri" panose="020F0502020204030204" pitchFamily="34" charset="0"/>
                        <a:cs typeface="Calibri" panose="020F0502020204030204" pitchFamily="34" charset="0"/>
                      </a:endParaRPr>
                    </a:p>
                  </a:txBody>
                  <a:tcPr marL="56336" marR="56336" marT="25718" marB="25718">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0674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85" b="14985"/>
          <a:stretch>
            <a:fillRect/>
          </a:stretch>
        </p:blipFill>
        <p:spPr/>
      </p:pic>
      <p:sp>
        <p:nvSpPr>
          <p:cNvPr id="5" name="Slide Number Placeholder 4"/>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14</a:t>
            </a:fld>
            <a:endParaRPr lang="en-US" dirty="0"/>
          </a:p>
        </p:txBody>
      </p:sp>
    </p:spTree>
    <p:extLst>
      <p:ext uri="{BB962C8B-B14F-4D97-AF65-F5344CB8AC3E}">
        <p14:creationId xmlns:p14="http://schemas.microsoft.com/office/powerpoint/2010/main" val="257918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E57E-E6FA-433A-8322-2A5F44C59EC3}"/>
              </a:ext>
            </a:extLst>
          </p:cNvPr>
          <p:cNvSpPr>
            <a:spLocks noGrp="1"/>
          </p:cNvSpPr>
          <p:nvPr>
            <p:ph type="title"/>
          </p:nvPr>
        </p:nvSpPr>
        <p:spPr/>
        <p:txBody>
          <a:bodyPr/>
          <a:lstStyle/>
          <a:p>
            <a:r>
              <a:rPr lang="en-US" dirty="0"/>
              <a:t>Private Duty Nursing Overview</a:t>
            </a:r>
          </a:p>
        </p:txBody>
      </p:sp>
      <p:sp>
        <p:nvSpPr>
          <p:cNvPr id="4" name="Text Placeholder 3">
            <a:extLst>
              <a:ext uri="{FF2B5EF4-FFF2-40B4-BE49-F238E27FC236}">
                <a16:creationId xmlns:a16="http://schemas.microsoft.com/office/drawing/2014/main" id="{CC56C1E9-8041-4A51-8EC8-8D19F2E0F6FD}"/>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Chapter 532 Policy Update</a:t>
            </a:r>
          </a:p>
          <a:p>
            <a:r>
              <a:rPr lang="en-US" sz="1800" dirty="0"/>
              <a:t>Non-covered Services</a:t>
            </a:r>
          </a:p>
          <a:p>
            <a:r>
              <a:rPr lang="en-US" sz="1800" dirty="0"/>
              <a:t>Maintenance Care</a:t>
            </a:r>
          </a:p>
          <a:p>
            <a:r>
              <a:rPr lang="en-US" sz="1800" dirty="0"/>
              <a:t>Caregiver</a:t>
            </a:r>
          </a:p>
          <a:p>
            <a:r>
              <a:rPr lang="en-US" sz="1800" dirty="0"/>
              <a:t>Documentation Requirements</a:t>
            </a:r>
          </a:p>
          <a:p>
            <a:r>
              <a:rPr lang="en-US" sz="1800" dirty="0"/>
              <a:t>Caregiver Education</a:t>
            </a:r>
          </a:p>
          <a:p>
            <a:r>
              <a:rPr lang="en-US" sz="1800" dirty="0"/>
              <a:t>Documentation to Increase Hours</a:t>
            </a:r>
          </a:p>
          <a:p>
            <a:r>
              <a:rPr lang="en-US" sz="1800" dirty="0"/>
              <a:t>Timeframes and Closures</a:t>
            </a:r>
          </a:p>
          <a:p>
            <a:r>
              <a:rPr lang="en-US" sz="1800" dirty="0"/>
              <a:t>Training and Technical Assistance</a:t>
            </a:r>
          </a:p>
          <a:p>
            <a:r>
              <a:rPr lang="en-US" sz="1800" dirty="0"/>
              <a:t> Contacts</a:t>
            </a:r>
          </a:p>
          <a:p>
            <a:r>
              <a:rPr lang="en-US" sz="1800" dirty="0"/>
              <a:t>Questions</a:t>
            </a:r>
          </a:p>
          <a:p>
            <a:endParaRPr lang="en-US" dirty="0"/>
          </a:p>
        </p:txBody>
      </p:sp>
      <p:sp>
        <p:nvSpPr>
          <p:cNvPr id="5" name="Slide Number Placeholder 4">
            <a:extLst>
              <a:ext uri="{FF2B5EF4-FFF2-40B4-BE49-F238E27FC236}">
                <a16:creationId xmlns:a16="http://schemas.microsoft.com/office/drawing/2014/main" id="{55B0644F-D57D-4348-BB0C-8E2F5EF37470}"/>
              </a:ext>
            </a:extLst>
          </p:cNvPr>
          <p:cNvSpPr>
            <a:spLocks noGrp="1"/>
          </p:cNvSpPr>
          <p:nvPr>
            <p:ph type="sldNum" sz="quarter" idx="12"/>
          </p:nvPr>
        </p:nvSpPr>
        <p:spPr/>
        <p:txBody>
          <a:bodyPr/>
          <a:lstStyle/>
          <a:p>
            <a:fld id="{48EF34EC-A577-441C-9CFE-0F5408834CB5}" type="slidenum">
              <a:rPr lang="en-US" smtClean="0"/>
              <a:t>2</a:t>
            </a:fld>
            <a:endParaRPr lang="en-US"/>
          </a:p>
        </p:txBody>
      </p:sp>
    </p:spTree>
    <p:extLst>
      <p:ext uri="{BB962C8B-B14F-4D97-AF65-F5344CB8AC3E}">
        <p14:creationId xmlns:p14="http://schemas.microsoft.com/office/powerpoint/2010/main" val="227210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D7AD-200C-4E21-8071-3CBF4A7DB332}"/>
              </a:ext>
            </a:extLst>
          </p:cNvPr>
          <p:cNvSpPr>
            <a:spLocks noGrp="1"/>
          </p:cNvSpPr>
          <p:nvPr>
            <p:ph type="title"/>
          </p:nvPr>
        </p:nvSpPr>
        <p:spPr/>
        <p:txBody>
          <a:bodyPr/>
          <a:lstStyle/>
          <a:p>
            <a:r>
              <a:rPr lang="en-US" dirty="0"/>
              <a:t>Chapter Update</a:t>
            </a:r>
          </a:p>
        </p:txBody>
      </p:sp>
      <p:pic>
        <p:nvPicPr>
          <p:cNvPr id="4" name="Content Placeholder 7">
            <a:extLst>
              <a:ext uri="{FF2B5EF4-FFF2-40B4-BE49-F238E27FC236}">
                <a16:creationId xmlns:a16="http://schemas.microsoft.com/office/drawing/2014/main" id="{0C935202-92BE-4EF6-95CA-10888E0F1CD7}"/>
              </a:ext>
            </a:extLst>
          </p:cNvPr>
          <p:cNvPicPr>
            <a:picLocks noChangeAspect="1"/>
          </p:cNvPicPr>
          <p:nvPr/>
        </p:nvPicPr>
        <p:blipFill rotWithShape="1">
          <a:blip r:embed="rId2"/>
          <a:srcRect l="25988" t="20330" r="27745"/>
          <a:stretch/>
        </p:blipFill>
        <p:spPr>
          <a:xfrm>
            <a:off x="876300" y="1597750"/>
            <a:ext cx="5799221" cy="4542673"/>
          </a:xfrm>
          <a:prstGeom prst="rect">
            <a:avLst/>
          </a:prstGeom>
        </p:spPr>
      </p:pic>
      <p:sp>
        <p:nvSpPr>
          <p:cNvPr id="5" name="Text Placeholder 3">
            <a:extLst>
              <a:ext uri="{FF2B5EF4-FFF2-40B4-BE49-F238E27FC236}">
                <a16:creationId xmlns:a16="http://schemas.microsoft.com/office/drawing/2014/main" id="{C830B761-53AE-446F-96BD-14B43DE70A94}"/>
              </a:ext>
            </a:extLst>
          </p:cNvPr>
          <p:cNvSpPr txBox="1">
            <a:spLocks/>
          </p:cNvSpPr>
          <p:nvPr/>
        </p:nvSpPr>
        <p:spPr>
          <a:xfrm>
            <a:off x="6987654" y="1597751"/>
            <a:ext cx="4420128" cy="4407264"/>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1800" dirty="0"/>
              <a:t>The changes listed became effective May 1, 2020.</a:t>
            </a:r>
          </a:p>
          <a:p>
            <a:pPr marL="0" indent="0">
              <a:buFont typeface="+mj-lt"/>
              <a:buNone/>
            </a:pPr>
            <a:endParaRPr lang="en-US" sz="1800" dirty="0"/>
          </a:p>
          <a:p>
            <a:pPr marL="0" indent="0">
              <a:buFont typeface="+mj-lt"/>
              <a:buNone/>
            </a:pPr>
            <a:r>
              <a:rPr lang="en-US" sz="1800" dirty="0"/>
              <a:t>Chapter 532 PDN Policy Manual can be found at </a:t>
            </a:r>
            <a:r>
              <a:rPr lang="en-US" sz="1800" dirty="0">
                <a:hlinkClick r:id="rId3"/>
              </a:rPr>
              <a:t>https://dhhr.wv.gov/bms/Pages/Chapter-532-Private-Duty-Nursing.aspx</a:t>
            </a:r>
            <a:r>
              <a:rPr lang="en-US" sz="1800" dirty="0"/>
              <a:t>.</a:t>
            </a:r>
          </a:p>
          <a:p>
            <a:pPr marL="0" indent="0">
              <a:buFont typeface="+mj-lt"/>
              <a:buNone/>
            </a:pPr>
            <a:endParaRPr lang="en-US" dirty="0"/>
          </a:p>
          <a:p>
            <a:pPr marL="0" indent="0">
              <a:buFont typeface="+mj-lt"/>
              <a:buNone/>
            </a:pPr>
            <a:endParaRPr lang="en-US" dirty="0"/>
          </a:p>
          <a:p>
            <a:pPr marL="0" indent="0">
              <a:buFont typeface="+mj-lt"/>
              <a:buNone/>
            </a:pPr>
            <a:endParaRPr lang="en-US" dirty="0"/>
          </a:p>
        </p:txBody>
      </p:sp>
      <p:sp>
        <p:nvSpPr>
          <p:cNvPr id="6" name="Slide Number Placeholder 5">
            <a:extLst>
              <a:ext uri="{FF2B5EF4-FFF2-40B4-BE49-F238E27FC236}">
                <a16:creationId xmlns:a16="http://schemas.microsoft.com/office/drawing/2014/main" id="{65A5EBDA-DC09-4F6B-9E53-6A923122D0E6}"/>
              </a:ext>
            </a:extLst>
          </p:cNvPr>
          <p:cNvSpPr>
            <a:spLocks noGrp="1"/>
          </p:cNvSpPr>
          <p:nvPr>
            <p:ph type="sldNum" sz="quarter" idx="12"/>
          </p:nvPr>
        </p:nvSpPr>
        <p:spPr/>
        <p:txBody>
          <a:bodyPr/>
          <a:lstStyle/>
          <a:p>
            <a:fld id="{48EF34EC-A577-441C-9CFE-0F5408834CB5}" type="slidenum">
              <a:rPr lang="en-US" smtClean="0"/>
              <a:t>3</a:t>
            </a:fld>
            <a:endParaRPr lang="en-US"/>
          </a:p>
        </p:txBody>
      </p:sp>
    </p:spTree>
    <p:extLst>
      <p:ext uri="{BB962C8B-B14F-4D97-AF65-F5344CB8AC3E}">
        <p14:creationId xmlns:p14="http://schemas.microsoft.com/office/powerpoint/2010/main" val="58773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0308-062A-4B28-B9E1-B930380CD42E}"/>
              </a:ext>
            </a:extLst>
          </p:cNvPr>
          <p:cNvSpPr>
            <a:spLocks noGrp="1"/>
          </p:cNvSpPr>
          <p:nvPr>
            <p:ph type="title"/>
          </p:nvPr>
        </p:nvSpPr>
        <p:spPr/>
        <p:txBody>
          <a:bodyPr/>
          <a:lstStyle/>
          <a:p>
            <a:r>
              <a:rPr lang="en-US" dirty="0"/>
              <a:t>Service Limitations/Exclusions</a:t>
            </a:r>
          </a:p>
        </p:txBody>
      </p:sp>
      <p:sp>
        <p:nvSpPr>
          <p:cNvPr id="4" name="Text Placeholder 10">
            <a:extLst>
              <a:ext uri="{FF2B5EF4-FFF2-40B4-BE49-F238E27FC236}">
                <a16:creationId xmlns:a16="http://schemas.microsoft.com/office/drawing/2014/main" id="{F9C774C1-93AB-4CA7-A53F-D6ABE71920FF}"/>
              </a:ext>
            </a:extLst>
          </p:cNvPr>
          <p:cNvSpPr txBox="1">
            <a:spLocks/>
          </p:cNvSpPr>
          <p:nvPr/>
        </p:nvSpPr>
        <p:spPr>
          <a:xfrm>
            <a:off x="876300" y="1517820"/>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dirty="0"/>
              <a:t>Private Duty Nursing Services are NOT covered in the following situations:</a:t>
            </a:r>
          </a:p>
          <a:p>
            <a:pPr marL="285750" indent="-285750">
              <a:buFont typeface="Arial" panose="020B0604020202020204" pitchFamily="34" charset="0"/>
              <a:buChar char="•"/>
            </a:pPr>
            <a:r>
              <a:rPr lang="en-US" dirty="0"/>
              <a:t>Members 21 years of age or older</a:t>
            </a:r>
          </a:p>
          <a:p>
            <a:pPr marL="285750" indent="-285750">
              <a:buFont typeface="Arial" panose="020B0604020202020204" pitchFamily="34" charset="0"/>
              <a:buChar char="•"/>
            </a:pPr>
            <a:r>
              <a:rPr lang="en-US" b="0" dirty="0"/>
              <a:t>Member is residing in a nursing facility, hospital, residential care facility, intermediate care facility for developmental disabilities (ICF/IID) or personal care home at the time of delivery of PDN services.</a:t>
            </a:r>
          </a:p>
          <a:p>
            <a:pPr marL="285750" indent="-285750">
              <a:buFont typeface="Arial" panose="020B0604020202020204" pitchFamily="34" charset="0"/>
              <a:buChar char="•"/>
            </a:pPr>
            <a:r>
              <a:rPr lang="en-US" dirty="0"/>
              <a:t>Care solely to allow the member’s family, foster family, or in-home caregiver to work, go to school, or to run errands.</a:t>
            </a:r>
          </a:p>
          <a:p>
            <a:pPr marL="285750" indent="-285750">
              <a:buFont typeface="Arial" panose="020B0604020202020204" pitchFamily="34" charset="0"/>
              <a:buChar char="•"/>
            </a:pPr>
            <a:r>
              <a:rPr lang="en-US" dirty="0"/>
              <a:t>Care solely to allow vacation and/or vacation travel with family, foster family, or in-home caregiver within or outside the state of West Virginia.</a:t>
            </a:r>
            <a:endParaRPr lang="en-US" b="0" dirty="0"/>
          </a:p>
          <a:p>
            <a:pPr marL="285750" indent="-285750">
              <a:buFont typeface="Arial" panose="020B0604020202020204" pitchFamily="34" charset="0"/>
              <a:buChar char="•"/>
            </a:pPr>
            <a:r>
              <a:rPr lang="en-US" b="0" dirty="0"/>
              <a:t>Care solely to allow respite for caregivers or member’s family.</a:t>
            </a:r>
          </a:p>
          <a:p>
            <a:pPr marL="285750" indent="-285750">
              <a:buFont typeface="Arial" panose="020B0604020202020204" pitchFamily="34" charset="0"/>
              <a:buChar char="•"/>
            </a:pPr>
            <a:r>
              <a:rPr lang="en-US" b="0" dirty="0"/>
              <a:t>Care at maintenance level.</a:t>
            </a:r>
          </a:p>
          <a:p>
            <a:pPr marL="285750" indent="-285750">
              <a:buFont typeface="Arial" panose="020B0604020202020204" pitchFamily="34" charset="0"/>
              <a:buChar char="•"/>
            </a:pPr>
            <a:r>
              <a:rPr lang="en-US" b="0" dirty="0"/>
              <a:t>Only the agency authorized to provide the PDN services can bill. If the agency finds it necessary to subcontract services due to staffing needs, the services provided by the subcontractor are not reimbursable by Medicaid.</a:t>
            </a:r>
          </a:p>
          <a:p>
            <a:pPr marL="285750" indent="-285750">
              <a:buFont typeface="Arial" panose="020B0604020202020204" pitchFamily="34" charset="0"/>
              <a:buChar char="•"/>
            </a:pPr>
            <a:r>
              <a:rPr lang="en-US" dirty="0"/>
              <a:t>No PDN (RN and/or LPN) shall work more than 16 hours in a 24-hour period in accordance with the West Virginia Code Chapter 21.Labor. Article 5F. Nurse Overtime and Patient Safety Act.</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C39396A0-8B53-40FE-970E-EF0DC9D5C961}"/>
              </a:ext>
            </a:extLst>
          </p:cNvPr>
          <p:cNvSpPr>
            <a:spLocks noGrp="1"/>
          </p:cNvSpPr>
          <p:nvPr>
            <p:ph type="sldNum" sz="quarter" idx="12"/>
          </p:nvPr>
        </p:nvSpPr>
        <p:spPr/>
        <p:txBody>
          <a:bodyPr/>
          <a:lstStyle/>
          <a:p>
            <a:fld id="{48EF34EC-A577-441C-9CFE-0F5408834CB5}" type="slidenum">
              <a:rPr lang="en-US" smtClean="0"/>
              <a:t>4</a:t>
            </a:fld>
            <a:endParaRPr lang="en-US"/>
          </a:p>
        </p:txBody>
      </p:sp>
    </p:spTree>
    <p:extLst>
      <p:ext uri="{BB962C8B-B14F-4D97-AF65-F5344CB8AC3E}">
        <p14:creationId xmlns:p14="http://schemas.microsoft.com/office/powerpoint/2010/main" val="16666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6DA4-040C-46CC-B8AC-163FAD99733A}"/>
              </a:ext>
            </a:extLst>
          </p:cNvPr>
          <p:cNvSpPr>
            <a:spLocks noGrp="1"/>
          </p:cNvSpPr>
          <p:nvPr>
            <p:ph type="title"/>
          </p:nvPr>
        </p:nvSpPr>
        <p:spPr/>
        <p:txBody>
          <a:bodyPr/>
          <a:lstStyle/>
          <a:p>
            <a:r>
              <a:rPr lang="en-US" dirty="0"/>
              <a:t>Caregiver</a:t>
            </a:r>
          </a:p>
        </p:txBody>
      </p:sp>
      <p:sp>
        <p:nvSpPr>
          <p:cNvPr id="4" name="Text Placeholder 3">
            <a:extLst>
              <a:ext uri="{FF2B5EF4-FFF2-40B4-BE49-F238E27FC236}">
                <a16:creationId xmlns:a16="http://schemas.microsoft.com/office/drawing/2014/main" id="{A4B92849-944C-4C36-95D7-649F579B9763}"/>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2000" dirty="0"/>
              <a:t>Family or Foster Family/in-home caregiver is required to have all of the following:</a:t>
            </a:r>
          </a:p>
          <a:p>
            <a:pPr marL="285750" indent="-285750">
              <a:buFont typeface="Arial" panose="020B0604020202020204" pitchFamily="34" charset="0"/>
              <a:buChar char="•"/>
            </a:pPr>
            <a:r>
              <a:rPr lang="en-US" sz="2000" dirty="0"/>
              <a:t>At least one person trained and fully able to care for the member in the home that is not an employee of the PDN agency (Example: Specific skills, CPR certification).</a:t>
            </a:r>
          </a:p>
          <a:p>
            <a:pPr marL="285750" indent="-285750">
              <a:buFont typeface="Arial" panose="020B0604020202020204" pitchFamily="34" charset="0"/>
              <a:buChar char="•"/>
            </a:pPr>
            <a:r>
              <a:rPr lang="en-US" sz="2000" dirty="0"/>
              <a:t>If the member is ventilator dependent, two or more trained caregivers that are not employees of the PDN agency is required.</a:t>
            </a:r>
          </a:p>
          <a:p>
            <a:pPr marL="285750" indent="-285750">
              <a:buFont typeface="Arial" panose="020B0604020202020204" pitchFamily="34" charset="0"/>
              <a:buChar char="•"/>
            </a:pPr>
            <a:r>
              <a:rPr lang="en-US" sz="2000" dirty="0"/>
              <a:t>A parent, guardian, caregiver adult must be present at all times in the home with the PDN.</a:t>
            </a:r>
          </a:p>
          <a:p>
            <a:pPr marL="285750" indent="-285750">
              <a:buFont typeface="Arial" panose="020B0604020202020204" pitchFamily="34" charset="0"/>
              <a:buChar char="•"/>
            </a:pPr>
            <a:r>
              <a:rPr lang="en-US" sz="2000" dirty="0"/>
              <a:t>Ability to maintain a safe home environment, including a document emergency plan.</a:t>
            </a:r>
          </a:p>
          <a:p>
            <a:pPr marL="285750" indent="-285750">
              <a:buFont typeface="Arial" panose="020B0604020202020204" pitchFamily="34" charset="0"/>
              <a:buChar char="•"/>
            </a:pPr>
            <a:r>
              <a:rPr lang="en-US" sz="2000" dirty="0"/>
              <a:t>Caregivers should be willing to work toward maximum independence, including finding and using alternative resources as appropriate. Such as the utilization of teachings and waiver programs.  </a:t>
            </a:r>
          </a:p>
        </p:txBody>
      </p:sp>
      <p:sp>
        <p:nvSpPr>
          <p:cNvPr id="5" name="Slide Number Placeholder 4">
            <a:extLst>
              <a:ext uri="{FF2B5EF4-FFF2-40B4-BE49-F238E27FC236}">
                <a16:creationId xmlns:a16="http://schemas.microsoft.com/office/drawing/2014/main" id="{F8878F99-D5E3-4A81-B454-F606FDA6473B}"/>
              </a:ext>
            </a:extLst>
          </p:cNvPr>
          <p:cNvSpPr>
            <a:spLocks noGrp="1"/>
          </p:cNvSpPr>
          <p:nvPr>
            <p:ph type="sldNum" sz="quarter" idx="12"/>
          </p:nvPr>
        </p:nvSpPr>
        <p:spPr/>
        <p:txBody>
          <a:bodyPr/>
          <a:lstStyle/>
          <a:p>
            <a:fld id="{48EF34EC-A577-441C-9CFE-0F5408834CB5}" type="slidenum">
              <a:rPr lang="en-US" smtClean="0"/>
              <a:t>5</a:t>
            </a:fld>
            <a:endParaRPr lang="en-US"/>
          </a:p>
        </p:txBody>
      </p:sp>
    </p:spTree>
    <p:extLst>
      <p:ext uri="{BB962C8B-B14F-4D97-AF65-F5344CB8AC3E}">
        <p14:creationId xmlns:p14="http://schemas.microsoft.com/office/powerpoint/2010/main" val="361622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2" descr="A group of people posing for the camera&#10;&#10;Description automatically generated">
            <a:extLst>
              <a:ext uri="{FF2B5EF4-FFF2-40B4-BE49-F238E27FC236}">
                <a16:creationId xmlns:a16="http://schemas.microsoft.com/office/drawing/2014/main" id="{B88CBF3C-813C-423B-B1AF-ECCB235A2DF4}"/>
              </a:ext>
            </a:extLst>
          </p:cNvPr>
          <p:cNvPicPr>
            <a:picLocks noGrp="1" noChangeAspect="1"/>
          </p:cNvPicPr>
          <p:nvPr>
            <p:ph type="pic" sz="quarter" idx="19"/>
          </p:nvPr>
        </p:nvPicPr>
        <p:blipFill rotWithShape="1">
          <a:blip r:embed="rId3" cstate="hqprint">
            <a:extLst>
              <a:ext uri="{28A0092B-C50C-407E-A947-70E740481C1C}">
                <a14:useLocalDpi xmlns:a14="http://schemas.microsoft.com/office/drawing/2010/main" val="0"/>
              </a:ext>
            </a:extLst>
          </a:blip>
          <a:srcRect t="30349" b="30349"/>
          <a:stretch/>
        </p:blipFill>
        <p:spPr>
          <a:xfrm>
            <a:off x="1337011" y="3977963"/>
            <a:ext cx="9949132" cy="2605176"/>
          </a:xfrm>
        </p:spPr>
      </p:pic>
      <p:sp>
        <p:nvSpPr>
          <p:cNvPr id="3" name="Title 2"/>
          <p:cNvSpPr>
            <a:spLocks noGrp="1"/>
          </p:cNvSpPr>
          <p:nvPr>
            <p:ph type="title"/>
          </p:nvPr>
        </p:nvSpPr>
        <p:spPr>
          <a:xfrm>
            <a:off x="890246" y="650024"/>
            <a:ext cx="6888978" cy="436093"/>
          </a:xfrm>
        </p:spPr>
        <p:txBody>
          <a:bodyPr/>
          <a:lstStyle/>
          <a:p>
            <a:r>
              <a:rPr lang="en-US" dirty="0"/>
              <a:t>Documentation Requirements</a:t>
            </a:r>
          </a:p>
        </p:txBody>
      </p:sp>
      <p:sp>
        <p:nvSpPr>
          <p:cNvPr id="4" name="Text Placeholder 3"/>
          <p:cNvSpPr>
            <a:spLocks noGrp="1"/>
          </p:cNvSpPr>
          <p:nvPr>
            <p:ph type="body" sz="half" idx="21"/>
          </p:nvPr>
        </p:nvSpPr>
        <p:spPr>
          <a:xfrm>
            <a:off x="876301" y="1650959"/>
            <a:ext cx="4541860" cy="1447347"/>
          </a:xfrm>
        </p:spPr>
        <p:txBody>
          <a:bodyPr/>
          <a:lstStyle/>
          <a:p>
            <a:r>
              <a:rPr lang="en-US" dirty="0"/>
              <a:t>Initiation of Services:</a:t>
            </a:r>
          </a:p>
          <a:p>
            <a:pPr marL="285750" indent="-285750">
              <a:buFont typeface="Arial" panose="020B0604020202020204" pitchFamily="34" charset="0"/>
              <a:buChar char="•"/>
            </a:pPr>
            <a:r>
              <a:rPr lang="en-US" dirty="0"/>
              <a:t>Primary Care Provider Request Form.</a:t>
            </a:r>
          </a:p>
          <a:p>
            <a:pPr marL="285750" indent="-285750">
              <a:buFont typeface="Arial" panose="020B0604020202020204" pitchFamily="34" charset="0"/>
              <a:buChar char="•"/>
            </a:pPr>
            <a:r>
              <a:rPr lang="en-US" dirty="0"/>
              <a:t>Plan of Care CMS 485 signed and dated by Physician (MD or DO) or Advanced Practice Nurse (APRN). Please make sure medication list is included.</a:t>
            </a:r>
          </a:p>
          <a:p>
            <a:pPr marL="285750" indent="-285750">
              <a:buFont typeface="Arial" panose="020B0604020202020204" pitchFamily="34" charset="0"/>
              <a:buChar char="•"/>
            </a:pPr>
            <a:r>
              <a:rPr lang="en-US" dirty="0"/>
              <a:t>Scored Acuity and Psychosocial Grid.</a:t>
            </a:r>
          </a:p>
          <a:p>
            <a:endParaRPr lang="en-US" dirty="0"/>
          </a:p>
        </p:txBody>
      </p:sp>
      <p:sp>
        <p:nvSpPr>
          <p:cNvPr id="5" name="Text Placeholder 4"/>
          <p:cNvSpPr>
            <a:spLocks noGrp="1"/>
          </p:cNvSpPr>
          <p:nvPr>
            <p:ph type="body" sz="half" idx="22"/>
          </p:nvPr>
        </p:nvSpPr>
        <p:spPr>
          <a:xfrm>
            <a:off x="6111084" y="1608410"/>
            <a:ext cx="4834419" cy="1447347"/>
          </a:xfrm>
        </p:spPr>
        <p:txBody>
          <a:bodyPr/>
          <a:lstStyle/>
          <a:p>
            <a:r>
              <a:rPr lang="en-US" dirty="0"/>
              <a:t>Recertification of services:</a:t>
            </a:r>
          </a:p>
          <a:p>
            <a:pPr marL="285750" indent="-285750">
              <a:buFont typeface="Arial" panose="020B0604020202020204" pitchFamily="34" charset="0"/>
              <a:buChar char="•"/>
            </a:pPr>
            <a:r>
              <a:rPr lang="en-US" dirty="0"/>
              <a:t>Primary Care Provider Request Form (submitted annually).</a:t>
            </a:r>
          </a:p>
          <a:p>
            <a:pPr marL="285750" indent="-285750">
              <a:buFont typeface="Arial" panose="020B0604020202020204" pitchFamily="34" charset="0"/>
              <a:buChar char="•"/>
            </a:pPr>
            <a:r>
              <a:rPr lang="en-US" dirty="0"/>
              <a:t>Plan of Care CMS 485 signed and dated by Physician (MD or DO) or Advanced Practice Nurse (APRN). Please make sure medication list is included.</a:t>
            </a:r>
          </a:p>
          <a:p>
            <a:pPr marL="285750" indent="-285750">
              <a:buFont typeface="Arial" panose="020B0604020202020204" pitchFamily="34" charset="0"/>
              <a:buChar char="•"/>
            </a:pPr>
            <a:r>
              <a:rPr lang="en-US" dirty="0"/>
              <a:t>Scored Acuity and Psychosocial Grid.</a:t>
            </a:r>
          </a:p>
          <a:p>
            <a:pPr marL="285750" indent="-285750">
              <a:buFont typeface="Arial" panose="020B0604020202020204" pitchFamily="34" charset="0"/>
              <a:buChar char="•"/>
            </a:pPr>
            <a:r>
              <a:rPr lang="en-US" dirty="0"/>
              <a:t>Daily Nursing Notes from the past 30 days.</a:t>
            </a:r>
          </a:p>
        </p:txBody>
      </p:sp>
      <p:sp>
        <p:nvSpPr>
          <p:cNvPr id="6" name="Slide Number Placeholder 5"/>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6</a:t>
            </a:fld>
            <a:endParaRPr lang="en-US" dirty="0"/>
          </a:p>
        </p:txBody>
      </p:sp>
    </p:spTree>
    <p:extLst>
      <p:ext uri="{BB962C8B-B14F-4D97-AF65-F5344CB8AC3E}">
        <p14:creationId xmlns:p14="http://schemas.microsoft.com/office/powerpoint/2010/main" val="42115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9819-D003-4AFB-8B1A-1C4A2BE50B1C}"/>
              </a:ext>
            </a:extLst>
          </p:cNvPr>
          <p:cNvSpPr>
            <a:spLocks noGrp="1"/>
          </p:cNvSpPr>
          <p:nvPr>
            <p:ph type="title"/>
          </p:nvPr>
        </p:nvSpPr>
        <p:spPr/>
        <p:txBody>
          <a:bodyPr/>
          <a:lstStyle/>
          <a:p>
            <a:r>
              <a:rPr lang="en-US" dirty="0"/>
              <a:t>Documentation Requirements</a:t>
            </a:r>
          </a:p>
        </p:txBody>
      </p:sp>
      <p:sp>
        <p:nvSpPr>
          <p:cNvPr id="4" name="Text Placeholder 3">
            <a:extLst>
              <a:ext uri="{FF2B5EF4-FFF2-40B4-BE49-F238E27FC236}">
                <a16:creationId xmlns:a16="http://schemas.microsoft.com/office/drawing/2014/main" id="{01A16C75-02CD-46BA-B372-C96E8D4D1EC3}"/>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dirty="0"/>
              <a:t>Description of needs must include interventions, measurable objectives, and short- and long-term goals with timeframes.</a:t>
            </a:r>
          </a:p>
          <a:p>
            <a:pPr lvl="1"/>
            <a:r>
              <a:rPr lang="en-US" sz="1800" dirty="0"/>
              <a:t>It is important to note changes in the member’s goals whether they improve, worsen, or the goal was not addressed. </a:t>
            </a:r>
          </a:p>
          <a:p>
            <a:pPr lvl="1"/>
            <a:r>
              <a:rPr lang="en-US" sz="1800" dirty="0"/>
              <a:t>If goals remain the same, additional documentation as to why the goal is not being met will be required. If no explanation is given, it will be determined the member is at a maintenance level, and therefore, request will be denied.</a:t>
            </a:r>
            <a:endParaRPr lang="en-US" sz="2000" dirty="0"/>
          </a:p>
          <a:p>
            <a:pPr marL="341313" indent="-341313">
              <a:buFont typeface="Arial" panose="020B0604020202020204" pitchFamily="34" charset="0"/>
              <a:buChar char="•"/>
            </a:pPr>
            <a:r>
              <a:rPr lang="en-US" sz="2400" dirty="0"/>
              <a:t>If the member is part of a waiver program additional documentation will be requested to review for duplication.</a:t>
            </a:r>
          </a:p>
        </p:txBody>
      </p:sp>
      <p:sp>
        <p:nvSpPr>
          <p:cNvPr id="5" name="Slide Number Placeholder 4">
            <a:extLst>
              <a:ext uri="{FF2B5EF4-FFF2-40B4-BE49-F238E27FC236}">
                <a16:creationId xmlns:a16="http://schemas.microsoft.com/office/drawing/2014/main" id="{AE42A504-EA53-4721-8707-A7092474356A}"/>
              </a:ext>
            </a:extLst>
          </p:cNvPr>
          <p:cNvSpPr>
            <a:spLocks noGrp="1"/>
          </p:cNvSpPr>
          <p:nvPr>
            <p:ph type="sldNum" sz="quarter" idx="12"/>
          </p:nvPr>
        </p:nvSpPr>
        <p:spPr/>
        <p:txBody>
          <a:bodyPr/>
          <a:lstStyle/>
          <a:p>
            <a:fld id="{48EF34EC-A577-441C-9CFE-0F5408834CB5}" type="slidenum">
              <a:rPr lang="en-US" smtClean="0"/>
              <a:t>7</a:t>
            </a:fld>
            <a:endParaRPr lang="en-US"/>
          </a:p>
        </p:txBody>
      </p:sp>
    </p:spTree>
    <p:extLst>
      <p:ext uri="{BB962C8B-B14F-4D97-AF65-F5344CB8AC3E}">
        <p14:creationId xmlns:p14="http://schemas.microsoft.com/office/powerpoint/2010/main" val="33011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CF30-C92D-4C3B-9087-05599BAB78D2}"/>
              </a:ext>
            </a:extLst>
          </p:cNvPr>
          <p:cNvSpPr>
            <a:spLocks noGrp="1"/>
          </p:cNvSpPr>
          <p:nvPr>
            <p:ph type="title"/>
          </p:nvPr>
        </p:nvSpPr>
        <p:spPr/>
        <p:txBody>
          <a:bodyPr/>
          <a:lstStyle/>
          <a:p>
            <a:r>
              <a:rPr lang="en-US" dirty="0"/>
              <a:t>Maintenance Care</a:t>
            </a:r>
          </a:p>
        </p:txBody>
      </p:sp>
      <p:sp>
        <p:nvSpPr>
          <p:cNvPr id="4" name="Text Placeholder 3">
            <a:extLst>
              <a:ext uri="{FF2B5EF4-FFF2-40B4-BE49-F238E27FC236}">
                <a16:creationId xmlns:a16="http://schemas.microsoft.com/office/drawing/2014/main" id="{EDE3CE06-336A-4B82-9B37-8E2DBDA7B97B}"/>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The definition of maintenance care is a level of care when the goals and objectives of the care plan are reached, and the condition of the member is stable/predictable. Example:</a:t>
            </a:r>
          </a:p>
          <a:p>
            <a:pPr marL="628650" lvl="1" indent="-285750"/>
            <a:r>
              <a:rPr lang="en-US" sz="2000" dirty="0"/>
              <a:t>For a member that requires G tube bolus feedings with no signs of aspiration, tolerating tube feedings well with no gagging or emesis. Caregivers have been taught and have demonstrated the skills and abilities to carry out the plan of care.</a:t>
            </a:r>
          </a:p>
        </p:txBody>
      </p:sp>
      <p:sp>
        <p:nvSpPr>
          <p:cNvPr id="5" name="Slide Number Placeholder 4">
            <a:extLst>
              <a:ext uri="{FF2B5EF4-FFF2-40B4-BE49-F238E27FC236}">
                <a16:creationId xmlns:a16="http://schemas.microsoft.com/office/drawing/2014/main" id="{13E399AC-FCF6-4B29-8E80-11B2A859BE75}"/>
              </a:ext>
            </a:extLst>
          </p:cNvPr>
          <p:cNvSpPr>
            <a:spLocks noGrp="1"/>
          </p:cNvSpPr>
          <p:nvPr>
            <p:ph type="sldNum" sz="quarter" idx="12"/>
          </p:nvPr>
        </p:nvSpPr>
        <p:spPr/>
        <p:txBody>
          <a:bodyPr/>
          <a:lstStyle/>
          <a:p>
            <a:fld id="{48EF34EC-A577-441C-9CFE-0F5408834CB5}" type="slidenum">
              <a:rPr lang="en-US" smtClean="0"/>
              <a:t>8</a:t>
            </a:fld>
            <a:endParaRPr lang="en-US"/>
          </a:p>
        </p:txBody>
      </p:sp>
    </p:spTree>
    <p:extLst>
      <p:ext uri="{BB962C8B-B14F-4D97-AF65-F5344CB8AC3E}">
        <p14:creationId xmlns:p14="http://schemas.microsoft.com/office/powerpoint/2010/main" val="254518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79A6-BEE8-4377-9FBF-3BDC8D8D7895}"/>
              </a:ext>
            </a:extLst>
          </p:cNvPr>
          <p:cNvSpPr>
            <a:spLocks noGrp="1"/>
          </p:cNvSpPr>
          <p:nvPr>
            <p:ph type="title"/>
          </p:nvPr>
        </p:nvSpPr>
        <p:spPr/>
        <p:txBody>
          <a:bodyPr/>
          <a:lstStyle/>
          <a:p>
            <a:r>
              <a:rPr lang="en-US" dirty="0"/>
              <a:t>Caregiver Education</a:t>
            </a:r>
          </a:p>
        </p:txBody>
      </p:sp>
      <p:sp>
        <p:nvSpPr>
          <p:cNvPr id="4" name="Text Placeholder 3">
            <a:extLst>
              <a:ext uri="{FF2B5EF4-FFF2-40B4-BE49-F238E27FC236}">
                <a16:creationId xmlns:a16="http://schemas.microsoft.com/office/drawing/2014/main" id="{01BED086-599B-44E6-A71F-6CAD4FEDE07F}"/>
              </a:ext>
            </a:extLst>
          </p:cNvPr>
          <p:cNvSpPr txBox="1">
            <a:spLocks/>
          </p:cNvSpPr>
          <p:nvPr/>
        </p:nvSpPr>
        <p:spPr>
          <a:xfrm>
            <a:off x="876300" y="1760191"/>
            <a:ext cx="10531482" cy="3307109"/>
          </a:xfrm>
          <a:prstGeom prst="rect">
            <a:avLst/>
          </a:prstGeom>
        </p:spPr>
        <p:txBody>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dirty="0"/>
              <a:t>A description of education that is being provided to the caregiver, who is present throughout shift, is required.</a:t>
            </a:r>
          </a:p>
          <a:p>
            <a:pPr lvl="1"/>
            <a:r>
              <a:rPr lang="en-US" sz="2000" dirty="0"/>
              <a:t>Documentation is to include:</a:t>
            </a:r>
            <a:endParaRPr lang="en-US" sz="1800" strike="sngStrike" dirty="0"/>
          </a:p>
          <a:p>
            <a:pPr lvl="2"/>
            <a:r>
              <a:rPr lang="en-US" sz="1800" dirty="0"/>
              <a:t>Who is being taught?</a:t>
            </a:r>
          </a:p>
          <a:p>
            <a:pPr lvl="2"/>
            <a:r>
              <a:rPr lang="en-US" sz="1800" dirty="0"/>
              <a:t>What is being taught?</a:t>
            </a:r>
          </a:p>
          <a:p>
            <a:pPr lvl="2"/>
            <a:r>
              <a:rPr lang="en-US" sz="1800" dirty="0"/>
              <a:t>Where is the education of the task being taught?</a:t>
            </a:r>
          </a:p>
          <a:p>
            <a:pPr lvl="2"/>
            <a:r>
              <a:rPr lang="en-US" sz="1800" dirty="0"/>
              <a:t>When is education being taught?</a:t>
            </a:r>
          </a:p>
          <a:p>
            <a:pPr lvl="2"/>
            <a:r>
              <a:rPr lang="en-US" sz="1800" dirty="0"/>
              <a:t>Was the caregiver able to demonstrate successfully the task being taught? If not is further education required?</a:t>
            </a:r>
          </a:p>
          <a:p>
            <a:pPr>
              <a:buFont typeface="Arial" panose="020B0604020202020204" pitchFamily="34" charset="0"/>
              <a:buChar char="•"/>
            </a:pPr>
            <a:r>
              <a:rPr lang="en-US" sz="2400" dirty="0"/>
              <a:t>Delegation, assignment of care and availability of PDN. </a:t>
            </a:r>
          </a:p>
          <a:p>
            <a:pPr lvl="1"/>
            <a:r>
              <a:rPr lang="en-US" sz="2000" dirty="0"/>
              <a:t>Documentation is to include:</a:t>
            </a:r>
          </a:p>
          <a:p>
            <a:pPr lvl="2"/>
            <a:r>
              <a:rPr lang="en-US" sz="1800" dirty="0"/>
              <a:t>Whom tasks are delegated whether it’s the caregiver or PDN through the provider’s assignment.</a:t>
            </a:r>
          </a:p>
          <a:p>
            <a:pPr lvl="2"/>
            <a:r>
              <a:rPr lang="en-US" sz="1800" dirty="0"/>
              <a:t>What is the availability of the PDN?</a:t>
            </a:r>
          </a:p>
          <a:p>
            <a:endParaRPr lang="en-US" dirty="0"/>
          </a:p>
        </p:txBody>
      </p:sp>
      <p:sp>
        <p:nvSpPr>
          <p:cNvPr id="5" name="Slide Number Placeholder 4">
            <a:extLst>
              <a:ext uri="{FF2B5EF4-FFF2-40B4-BE49-F238E27FC236}">
                <a16:creationId xmlns:a16="http://schemas.microsoft.com/office/drawing/2014/main" id="{FBD09264-D652-4FFA-9408-95EE792B17CC}"/>
              </a:ext>
            </a:extLst>
          </p:cNvPr>
          <p:cNvSpPr>
            <a:spLocks noGrp="1"/>
          </p:cNvSpPr>
          <p:nvPr>
            <p:ph type="sldNum" sz="quarter" idx="12"/>
          </p:nvPr>
        </p:nvSpPr>
        <p:spPr/>
        <p:txBody>
          <a:bodyPr/>
          <a:lstStyle/>
          <a:p>
            <a:fld id="{48EF34EC-A577-441C-9CFE-0F5408834CB5}" type="slidenum">
              <a:rPr lang="en-US" smtClean="0"/>
              <a:t>9</a:t>
            </a:fld>
            <a:endParaRPr lang="en-US"/>
          </a:p>
        </p:txBody>
      </p:sp>
    </p:spTree>
    <p:extLst>
      <p:ext uri="{BB962C8B-B14F-4D97-AF65-F5344CB8AC3E}">
        <p14:creationId xmlns:p14="http://schemas.microsoft.com/office/powerpoint/2010/main" val="1998142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Kepro 06.24.21">
  <a:themeElements>
    <a:clrScheme name="Custom 1">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0070C0"/>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pro 06.24.21" id="{26E82BA1-8F8B-4124-86A0-437A166BFCFF}" vid="{EA323194-B070-4F21-AFD2-B623072F0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Kepro 06.24.21</Template>
  <TotalTime>12</TotalTime>
  <Words>1345</Words>
  <Application>Microsoft Office PowerPoint</Application>
  <PresentationFormat>Widescreen</PresentationFormat>
  <Paragraphs>143</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Open Sans</vt:lpstr>
      <vt:lpstr>Raleway</vt:lpstr>
      <vt:lpstr>Raleway Light</vt:lpstr>
      <vt:lpstr>Raleway SemiBold</vt:lpstr>
      <vt:lpstr>Kepro 06.24.21</vt:lpstr>
      <vt:lpstr>Private Duty Nursing</vt:lpstr>
      <vt:lpstr>Private Duty Nursing Overview</vt:lpstr>
      <vt:lpstr>Chapter Update</vt:lpstr>
      <vt:lpstr>Service Limitations/Exclusions</vt:lpstr>
      <vt:lpstr>Caregiver</vt:lpstr>
      <vt:lpstr>Documentation Requirements</vt:lpstr>
      <vt:lpstr>Documentation Requirements</vt:lpstr>
      <vt:lpstr>Maintenance Care</vt:lpstr>
      <vt:lpstr>Caregiver Education</vt:lpstr>
      <vt:lpstr>Increased Hours</vt:lpstr>
      <vt:lpstr>Time Frames/Closure</vt:lpstr>
      <vt:lpstr>Training and Technical Assistance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Duty Nursing</dc:title>
  <dc:creator>Sierra Hall</dc:creator>
  <cp:lastModifiedBy>Sierra Hall</cp:lastModifiedBy>
  <cp:revision>3</cp:revision>
  <dcterms:created xsi:type="dcterms:W3CDTF">2021-07-02T13:08:51Z</dcterms:created>
  <dcterms:modified xsi:type="dcterms:W3CDTF">2021-07-02T13:32:57Z</dcterms:modified>
</cp:coreProperties>
</file>