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B3D88-B6A0-4AC1-BA29-51AA479C18DD}"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565F6-8B19-4643-91CD-F23CF25D1FF2}" type="slidenum">
              <a:rPr lang="en-US" smtClean="0"/>
              <a:t>‹#›</a:t>
            </a:fld>
            <a:endParaRPr lang="en-US"/>
          </a:p>
        </p:txBody>
      </p:sp>
    </p:spTree>
    <p:extLst>
      <p:ext uri="{BB962C8B-B14F-4D97-AF65-F5344CB8AC3E}">
        <p14:creationId xmlns:p14="http://schemas.microsoft.com/office/powerpoint/2010/main" val="125202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505" y="1808666"/>
            <a:ext cx="311456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a:p>
        </p:txBody>
      </p:sp>
    </p:spTree>
    <p:extLst>
      <p:ext uri="{BB962C8B-B14F-4D97-AF65-F5344CB8AC3E}">
        <p14:creationId xmlns:p14="http://schemas.microsoft.com/office/powerpoint/2010/main" val="386862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18" name="Oval 17">
            <a:extLst>
              <a:ext uri="{FF2B5EF4-FFF2-40B4-BE49-F238E27FC236}">
                <a16:creationId xmlns:a16="http://schemas.microsoft.com/office/drawing/2014/main" id="{FFE83558-0D23-4184-A4C6-5A304A0846B6}"/>
              </a:ext>
            </a:extLst>
          </p:cNvPr>
          <p:cNvSpPr/>
          <p:nvPr/>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A3914F5-EA94-4C90-A64D-91F5B3D362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665439848"/>
      </p:ext>
    </p:extLst>
  </p:cSld>
  <p:clrMapOvr>
    <a:masterClrMapping/>
  </p:clrMapOvr>
  <p:extLst>
    <p:ext uri="{DCECCB84-F9BA-43D5-87BE-67443E8EF086}">
      <p15:sldGuideLst xmlns:p15="http://schemas.microsoft.com/office/powerpoint/2012/main">
        <p15:guide id="1" orient="horz" pos="2280">
          <p15:clr>
            <a:srgbClr val="FBAE40"/>
          </p15:clr>
        </p15:guide>
        <p15:guide id="2" pos="45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r>
              <a:rPr lang="en-US"/>
              <a:t>Click icon to add picture</a:t>
            </a:r>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71242976-FE45-40CF-BB67-C1D316027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370794531"/>
      </p:ext>
    </p:extLst>
  </p:cSld>
  <p:clrMapOvr>
    <a:masterClrMapping/>
  </p:clrMapOvr>
  <p:extLst>
    <p:ext uri="{DCECCB84-F9BA-43D5-87BE-67443E8EF086}">
      <p15:sldGuideLst xmlns:p15="http://schemas.microsoft.com/office/powerpoint/2012/main">
        <p15:guide id="1" orient="horz" pos="2160">
          <p15:clr>
            <a:srgbClr val="FBAE40"/>
          </p15:clr>
        </p15:guide>
        <p15:guide id="2" pos="28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r>
              <a:rPr lang="en-US"/>
              <a:t>Click icon to add picture</a:t>
            </a:r>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9907ABA8-6BDB-40E3-812D-7D4C7F3611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4207244225"/>
      </p:ext>
    </p:extLst>
  </p:cSld>
  <p:clrMapOvr>
    <a:masterClrMapping/>
  </p:clrMapOvr>
  <p:extLst>
    <p:ext uri="{DCECCB84-F9BA-43D5-87BE-67443E8EF086}">
      <p15:sldGuideLst xmlns:p15="http://schemas.microsoft.com/office/powerpoint/2012/main">
        <p15:guide id="1" orient="horz" pos="2280">
          <p15:clr>
            <a:srgbClr val="FBAE40"/>
          </p15:clr>
        </p15:guide>
        <p15:guide id="2"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C588FBE9-5652-417C-905A-B0146BFEBB41}" type="slidenum">
              <a:rPr lang="en-US" smtClean="0"/>
              <a:t>‹#›</a:t>
            </a:fld>
            <a:endParaRPr lang="en-US"/>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0" name="Picture 9">
            <a:extLst>
              <a:ext uri="{FF2B5EF4-FFF2-40B4-BE49-F238E27FC236}">
                <a16:creationId xmlns:a16="http://schemas.microsoft.com/office/drawing/2014/main" id="{A470A8D6-2A44-4A62-81A0-64A1BED406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864280496"/>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pic>
        <p:nvPicPr>
          <p:cNvPr id="28" name="Picture 27">
            <a:extLst>
              <a:ext uri="{FF2B5EF4-FFF2-40B4-BE49-F238E27FC236}">
                <a16:creationId xmlns:a16="http://schemas.microsoft.com/office/drawing/2014/main" id="{3583E817-6787-44ED-8CC4-79D91DEF5C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3095986548"/>
      </p:ext>
    </p:extLst>
  </p:cSld>
  <p:clrMapOvr>
    <a:masterClrMapping/>
  </p:clrMapOvr>
  <p:extLst>
    <p:ext uri="{DCECCB84-F9BA-43D5-87BE-67443E8EF086}">
      <p15:sldGuideLst xmlns:p15="http://schemas.microsoft.com/office/powerpoint/2012/main">
        <p15:guide id="1" orient="horz" pos="240">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r>
              <a:rPr lang="en-US"/>
              <a:t>Click icon to add picture</a:t>
            </a:r>
          </a:p>
        </p:txBody>
      </p:sp>
      <p:cxnSp>
        <p:nvCxnSpPr>
          <p:cNvPr id="47" name="Straight Connector 46">
            <a:extLst>
              <a:ext uri="{FF2B5EF4-FFF2-40B4-BE49-F238E27FC236}">
                <a16:creationId xmlns:a16="http://schemas.microsoft.com/office/drawing/2014/main" id="{0F2750E9-4989-4FE8-8BBC-7EA55EAC5F9B}"/>
              </a:ext>
            </a:extLst>
          </p:cNvPr>
          <p:cNvCxnSpPr>
            <a:cxnSpLocks/>
          </p:cNvCxnSpPr>
          <p:nvPr/>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r>
              <a:rPr lang="en-US"/>
              <a:t>Click icon to add picture</a:t>
            </a:r>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r>
              <a:rPr lang="en-US"/>
              <a:t>Click icon to add picture</a:t>
            </a:r>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1474E58-1A2F-468B-829D-CADB2D90BB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238850950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9" name="Picture 28">
            <a:extLst>
              <a:ext uri="{FF2B5EF4-FFF2-40B4-BE49-F238E27FC236}">
                <a16:creationId xmlns:a16="http://schemas.microsoft.com/office/drawing/2014/main" id="{D35C3102-96C9-4B1E-BC47-1B8AD98032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426218751"/>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13DCE2-9520-4777-B2E5-2C0FF4E81775}"/>
              </a:ext>
            </a:extLst>
          </p:cNvPr>
          <p:cNvCxnSpPr>
            <a:cxnSpLocks/>
          </p:cNvCxnSpPr>
          <p:nvPr/>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40" name="Footer Placeholder 4">
            <a:extLst>
              <a:ext uri="{FF2B5EF4-FFF2-40B4-BE49-F238E27FC236}">
                <a16:creationId xmlns:a16="http://schemas.microsoft.com/office/drawing/2014/main" id="{54AB913A-6D79-4CA9-BFC6-0E021B58198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2" name="Picture 21">
            <a:extLst>
              <a:ext uri="{FF2B5EF4-FFF2-40B4-BE49-F238E27FC236}">
                <a16:creationId xmlns:a16="http://schemas.microsoft.com/office/drawing/2014/main" id="{7CADF6B8-A5B1-44F3-9153-8FE3507D7F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267682865"/>
      </p:ext>
    </p:extLst>
  </p:cSld>
  <p:clrMapOvr>
    <a:masterClrMapping/>
  </p:clrMapOvr>
  <p:extLst>
    <p:ext uri="{DCECCB84-F9BA-43D5-87BE-67443E8EF086}">
      <p15:sldGuideLst xmlns:p15="http://schemas.microsoft.com/office/powerpoint/2012/main">
        <p15:guide id="1" orient="horz" pos="321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9" name="Picture 18">
            <a:extLst>
              <a:ext uri="{FF2B5EF4-FFF2-40B4-BE49-F238E27FC236}">
                <a16:creationId xmlns:a16="http://schemas.microsoft.com/office/drawing/2014/main" id="{900D4B26-6A67-488A-BEA9-729F43C6E8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895696984"/>
      </p:ext>
    </p:extLst>
  </p:cSld>
  <p:clrMapOvr>
    <a:masterClrMapping/>
  </p:clrMapOvr>
  <p:extLst>
    <p:ext uri="{DCECCB84-F9BA-43D5-87BE-67443E8EF086}">
      <p15:sldGuideLst xmlns:p15="http://schemas.microsoft.com/office/powerpoint/2012/main">
        <p15:guide id="1" orient="horz" pos="3192">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7" name="Picture 16">
            <a:extLst>
              <a:ext uri="{FF2B5EF4-FFF2-40B4-BE49-F238E27FC236}">
                <a16:creationId xmlns:a16="http://schemas.microsoft.com/office/drawing/2014/main" id="{33BB8D2C-703F-4D17-8736-862DF9FE8D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2985086051"/>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a:extLst>
              <a:ext uri="{FF2B5EF4-FFF2-40B4-BE49-F238E27FC236}">
                <a16:creationId xmlns:a16="http://schemas.microsoft.com/office/drawing/2014/main" id="{977FEBC8-A5B6-49F7-9145-4E58ECEC08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5374" y="534311"/>
            <a:ext cx="2381250" cy="652217"/>
          </a:xfrm>
          <a:prstGeom prst="rect">
            <a:avLst/>
          </a:prstGeom>
        </p:spPr>
      </p:pic>
    </p:spTree>
    <p:extLst>
      <p:ext uri="{BB962C8B-B14F-4D97-AF65-F5344CB8AC3E}">
        <p14:creationId xmlns:p14="http://schemas.microsoft.com/office/powerpoint/2010/main" val="1786767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F7D0639-A7F2-49F2-819B-28C49F9B23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
        <p:nvSpPr>
          <p:cNvPr id="10" name="Slide Number Placeholder 5">
            <a:extLst>
              <a:ext uri="{FF2B5EF4-FFF2-40B4-BE49-F238E27FC236}">
                <a16:creationId xmlns:a16="http://schemas.microsoft.com/office/drawing/2014/main" id="{9C7AF205-87BD-43C6-873A-8F27AB120E3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Tree>
    <p:extLst>
      <p:ext uri="{BB962C8B-B14F-4D97-AF65-F5344CB8AC3E}">
        <p14:creationId xmlns:p14="http://schemas.microsoft.com/office/powerpoint/2010/main" val="1711283135"/>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A09AF9-131A-4546-AD97-87910C5AFD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394194617"/>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r>
              <a:rPr lang="en-US"/>
              <a:t>Click icon to add picture</a:t>
            </a:r>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B5960BD-58F5-41F2-B4FB-CBCCA139CD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01794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r>
              <a:rPr lang="en-US"/>
              <a:t>Click icon to add picture</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473120-E706-403E-ADF7-BBAA2F561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3333" y="6585473"/>
            <a:ext cx="567010" cy="155445"/>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44940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1" name="Picture 10">
            <a:extLst>
              <a:ext uri="{FF2B5EF4-FFF2-40B4-BE49-F238E27FC236}">
                <a16:creationId xmlns:a16="http://schemas.microsoft.com/office/drawing/2014/main" id="{E655713E-E252-423C-95C5-4F07B34A63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413655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8A6B905-E7BB-4CB9-B5A3-83877F7D4D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C588FBE9-5652-417C-905A-B0146BFEBB41}" type="slidenum">
              <a:rPr lang="en-US" smtClean="0"/>
              <a:t>‹#›</a:t>
            </a:fld>
            <a:endParaRPr lang="en-US"/>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57146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r>
              <a:rPr lang="en-US"/>
              <a:t>Click icon to add picture</a:t>
            </a:r>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4C8EE46D-E5F6-4554-BEC5-EC60C4A4A0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560011140"/>
      </p:ext>
    </p:extLst>
  </p:cSld>
  <p:clrMapOvr>
    <a:masterClrMapping/>
  </p:clrMapOvr>
  <p:extLst>
    <p:ext uri="{DCECCB84-F9BA-43D5-87BE-67443E8EF086}">
      <p15:sldGuideLst xmlns:p15="http://schemas.microsoft.com/office/powerpoint/2012/main">
        <p15:guide id="1" orient="horz" pos="2160">
          <p15:clr>
            <a:srgbClr val="FBAE40"/>
          </p15:clr>
        </p15:guide>
        <p15:guide id="2" pos="3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2C969717-D6CC-49BA-8AB8-C019C8E240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276137512"/>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C588FBE9-5652-417C-905A-B0146BFEBB41}"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A30596A-94F2-466F-BBEA-C6374BB486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798785938"/>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2147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dhhr.wv.gov/HealthCheck/providerinfo/Pages/default.aspx"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www.wvaso.kepro.com/providers/forms-enrollment/"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vaso.kepro.com/wv-aso-medical-services"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dhhr.wv.gov/bms/Pages/Manuals.aspx"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mailto:JASPER.SMITH@KEPRO.COM" TargetMode="External"/><Relationship Id="rId13" Type="http://schemas.openxmlformats.org/officeDocument/2006/relationships/hyperlink" Target="https://c3wv.kepro.com/" TargetMode="External"/><Relationship Id="rId3" Type="http://schemas.openxmlformats.org/officeDocument/2006/relationships/hyperlink" Target="mailto:EBPROCTOR@KEPRO.COM" TargetMode="External"/><Relationship Id="rId7" Type="http://schemas.openxmlformats.org/officeDocument/2006/relationships/hyperlink" Target="mailto:JAMI.PLANTIN@KEPRO.COM" TargetMode="External"/><Relationship Id="rId12" Type="http://schemas.openxmlformats.org/officeDocument/2006/relationships/hyperlink" Target="https://providerportal.kepro.com/" TargetMode="External"/><Relationship Id="rId2" Type="http://schemas.openxmlformats.org/officeDocument/2006/relationships/hyperlink" Target="mailto:WVMEDICALSERVICES@KEPRO.COM" TargetMode="External"/><Relationship Id="rId1" Type="http://schemas.openxmlformats.org/officeDocument/2006/relationships/slideLayout" Target="../slideLayouts/slideLayout21.xml"/><Relationship Id="rId6" Type="http://schemas.openxmlformats.org/officeDocument/2006/relationships/hyperlink" Target="mailto:SIERRA.HALL@KEPRO.COM" TargetMode="External"/><Relationship Id="rId11" Type="http://schemas.openxmlformats.org/officeDocument/2006/relationships/hyperlink" Target="http://www.wvaso.kepro.com/" TargetMode="External"/><Relationship Id="rId5" Type="http://schemas.openxmlformats.org/officeDocument/2006/relationships/hyperlink" Target="mailto:APERRY@KEPRO.COM" TargetMode="External"/><Relationship Id="rId10" Type="http://schemas.openxmlformats.org/officeDocument/2006/relationships/hyperlink" Target="mailto:LPAYNE@KEPRO.COM" TargetMode="External"/><Relationship Id="rId4" Type="http://schemas.openxmlformats.org/officeDocument/2006/relationships/hyperlink" Target="mailto:KAREN.WILKINSON@KEPRO.COM" TargetMode="External"/><Relationship Id="rId9" Type="http://schemas.openxmlformats.org/officeDocument/2006/relationships/hyperlink" Target="mailto:JOJONES@KEPRO.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641D-DCC5-4172-B031-D03F4D32A19F}"/>
              </a:ext>
            </a:extLst>
          </p:cNvPr>
          <p:cNvSpPr>
            <a:spLocks noGrp="1"/>
          </p:cNvSpPr>
          <p:nvPr>
            <p:ph type="ctrTitle"/>
          </p:nvPr>
        </p:nvSpPr>
        <p:spPr>
          <a:xfrm>
            <a:off x="888999" y="3896534"/>
            <a:ext cx="9144000" cy="977313"/>
          </a:xfrm>
        </p:spPr>
        <p:txBody>
          <a:bodyPr/>
          <a:lstStyle/>
          <a:p>
            <a:r>
              <a:rPr lang="en-US" dirty="0"/>
              <a:t>Physical and occupational therapy</a:t>
            </a:r>
          </a:p>
        </p:txBody>
      </p:sp>
      <p:sp>
        <p:nvSpPr>
          <p:cNvPr id="3" name="Subtitle 2">
            <a:extLst>
              <a:ext uri="{FF2B5EF4-FFF2-40B4-BE49-F238E27FC236}">
                <a16:creationId xmlns:a16="http://schemas.microsoft.com/office/drawing/2014/main" id="{5F6909E1-7E97-424D-9AD3-906DBB763D15}"/>
              </a:ext>
            </a:extLst>
          </p:cNvPr>
          <p:cNvSpPr>
            <a:spLocks noGrp="1"/>
          </p:cNvSpPr>
          <p:nvPr>
            <p:ph type="subTitle" idx="1"/>
          </p:nvPr>
        </p:nvSpPr>
        <p:spPr>
          <a:xfrm>
            <a:off x="888999" y="4971454"/>
            <a:ext cx="9144000" cy="376482"/>
          </a:xfrm>
        </p:spPr>
        <p:txBody>
          <a:bodyPr/>
          <a:lstStyle/>
          <a:p>
            <a:r>
              <a:rPr lang="en-US" dirty="0"/>
              <a:t>Annual Training </a:t>
            </a:r>
          </a:p>
          <a:p>
            <a:endParaRPr lang="en-US" dirty="0"/>
          </a:p>
        </p:txBody>
      </p:sp>
      <p:sp>
        <p:nvSpPr>
          <p:cNvPr id="4" name="Date Placeholder 3">
            <a:extLst>
              <a:ext uri="{FF2B5EF4-FFF2-40B4-BE49-F238E27FC236}">
                <a16:creationId xmlns:a16="http://schemas.microsoft.com/office/drawing/2014/main" id="{7D02F1F2-BB41-47AF-960F-0DEE1F348AE0}"/>
              </a:ext>
            </a:extLst>
          </p:cNvPr>
          <p:cNvSpPr txBox="1">
            <a:spLocks/>
          </p:cNvSpPr>
          <p:nvPr/>
        </p:nvSpPr>
        <p:spPr>
          <a:xfrm>
            <a:off x="10248293" y="6231426"/>
            <a:ext cx="8792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a:solidFill>
                  <a:srgbClr val="A1A9B5"/>
                </a:solidFill>
                <a:latin typeface="Raleway Light" panose="020B0403030101060003" pitchFamily="34" charset="0"/>
              </a:rPr>
              <a:t>2021</a:t>
            </a:r>
          </a:p>
        </p:txBody>
      </p:sp>
    </p:spTree>
    <p:extLst>
      <p:ext uri="{BB962C8B-B14F-4D97-AF65-F5344CB8AC3E}">
        <p14:creationId xmlns:p14="http://schemas.microsoft.com/office/powerpoint/2010/main" val="254534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A81C-9E15-43F3-89B3-8ABA4DDD6E30}"/>
              </a:ext>
            </a:extLst>
          </p:cNvPr>
          <p:cNvSpPr>
            <a:spLocks noGrp="1"/>
          </p:cNvSpPr>
          <p:nvPr>
            <p:ph type="title"/>
          </p:nvPr>
        </p:nvSpPr>
        <p:spPr/>
        <p:txBody>
          <a:bodyPr/>
          <a:lstStyle/>
          <a:p>
            <a:r>
              <a:rPr lang="en-US" sz="2800" dirty="0"/>
              <a:t>Where to Find Initial/Established When Submitting for PA</a:t>
            </a:r>
          </a:p>
        </p:txBody>
      </p:sp>
      <p:sp>
        <p:nvSpPr>
          <p:cNvPr id="4" name="Slide Number Placeholder 3">
            <a:extLst>
              <a:ext uri="{FF2B5EF4-FFF2-40B4-BE49-F238E27FC236}">
                <a16:creationId xmlns:a16="http://schemas.microsoft.com/office/drawing/2014/main" id="{DD02C7A8-101E-4AF2-88BB-F5C2F983C736}"/>
              </a:ext>
            </a:extLst>
          </p:cNvPr>
          <p:cNvSpPr>
            <a:spLocks noGrp="1"/>
          </p:cNvSpPr>
          <p:nvPr>
            <p:ph type="sldNum" sz="quarter" idx="12"/>
          </p:nvPr>
        </p:nvSpPr>
        <p:spPr/>
        <p:txBody>
          <a:bodyPr/>
          <a:lstStyle/>
          <a:p>
            <a:fld id="{C588FBE9-5652-417C-905A-B0146BFEBB41}" type="slidenum">
              <a:rPr lang="en-US" smtClean="0"/>
              <a:t>10</a:t>
            </a:fld>
            <a:endParaRPr lang="en-US"/>
          </a:p>
        </p:txBody>
      </p:sp>
      <p:pic>
        <p:nvPicPr>
          <p:cNvPr id="5" name="Content Placeholder 8">
            <a:extLst>
              <a:ext uri="{FF2B5EF4-FFF2-40B4-BE49-F238E27FC236}">
                <a16:creationId xmlns:a16="http://schemas.microsoft.com/office/drawing/2014/main" id="{18C78A57-BBF1-4D3F-A7B3-EDB282B9F27D}"/>
              </a:ext>
            </a:extLst>
          </p:cNvPr>
          <p:cNvPicPr>
            <a:picLocks noChangeAspect="1"/>
          </p:cNvPicPr>
          <p:nvPr/>
        </p:nvPicPr>
        <p:blipFill rotWithShape="1">
          <a:blip r:embed="rId2"/>
          <a:srcRect l="20076" t="10053" r="19310"/>
          <a:stretch/>
        </p:blipFill>
        <p:spPr>
          <a:xfrm>
            <a:off x="529844" y="1645920"/>
            <a:ext cx="5074890" cy="4047797"/>
          </a:xfrm>
          <a:prstGeom prst="rect">
            <a:avLst/>
          </a:prstGeom>
        </p:spPr>
      </p:pic>
      <p:sp>
        <p:nvSpPr>
          <p:cNvPr id="6" name="Oval 5">
            <a:extLst>
              <a:ext uri="{FF2B5EF4-FFF2-40B4-BE49-F238E27FC236}">
                <a16:creationId xmlns:a16="http://schemas.microsoft.com/office/drawing/2014/main" id="{BD4A8347-B108-4B81-B9AE-27A82D64D55D}"/>
              </a:ext>
            </a:extLst>
          </p:cNvPr>
          <p:cNvSpPr/>
          <p:nvPr/>
        </p:nvSpPr>
        <p:spPr>
          <a:xfrm>
            <a:off x="2340714" y="4630067"/>
            <a:ext cx="1645920" cy="193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0">
            <a:extLst>
              <a:ext uri="{FF2B5EF4-FFF2-40B4-BE49-F238E27FC236}">
                <a16:creationId xmlns:a16="http://schemas.microsoft.com/office/drawing/2014/main" id="{C6D6AAD6-FA7B-41B3-A63C-05D8DDF47DE2}"/>
              </a:ext>
            </a:extLst>
          </p:cNvPr>
          <p:cNvPicPr>
            <a:picLocks/>
          </p:cNvPicPr>
          <p:nvPr/>
        </p:nvPicPr>
        <p:blipFill rotWithShape="1">
          <a:blip r:embed="rId3"/>
          <a:srcRect t="21174"/>
          <a:stretch/>
        </p:blipFill>
        <p:spPr>
          <a:xfrm>
            <a:off x="6027866" y="1645920"/>
            <a:ext cx="5762516" cy="4047797"/>
          </a:xfrm>
          <a:prstGeom prst="rect">
            <a:avLst/>
          </a:prstGeom>
        </p:spPr>
      </p:pic>
      <p:sp>
        <p:nvSpPr>
          <p:cNvPr id="8" name="Oval 7">
            <a:extLst>
              <a:ext uri="{FF2B5EF4-FFF2-40B4-BE49-F238E27FC236}">
                <a16:creationId xmlns:a16="http://schemas.microsoft.com/office/drawing/2014/main" id="{4A5C2B79-C1DB-4DB2-97DC-D68320C449BC}"/>
              </a:ext>
            </a:extLst>
          </p:cNvPr>
          <p:cNvSpPr/>
          <p:nvPr/>
        </p:nvSpPr>
        <p:spPr>
          <a:xfrm>
            <a:off x="6594435" y="3354609"/>
            <a:ext cx="1936822" cy="233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7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0B60-7180-4815-B594-CB2417CEB0E5}"/>
              </a:ext>
            </a:extLst>
          </p:cNvPr>
          <p:cNvSpPr>
            <a:spLocks noGrp="1"/>
          </p:cNvSpPr>
          <p:nvPr>
            <p:ph type="title"/>
          </p:nvPr>
        </p:nvSpPr>
        <p:spPr/>
        <p:txBody>
          <a:bodyPr/>
          <a:lstStyle/>
          <a:p>
            <a:r>
              <a:rPr lang="en-US" dirty="0"/>
              <a:t>Modifications</a:t>
            </a:r>
          </a:p>
        </p:txBody>
      </p:sp>
      <p:sp>
        <p:nvSpPr>
          <p:cNvPr id="4" name="Slide Number Placeholder 3">
            <a:extLst>
              <a:ext uri="{FF2B5EF4-FFF2-40B4-BE49-F238E27FC236}">
                <a16:creationId xmlns:a16="http://schemas.microsoft.com/office/drawing/2014/main" id="{C428959E-43AB-4129-AF5A-B072D149F9A4}"/>
              </a:ext>
            </a:extLst>
          </p:cNvPr>
          <p:cNvSpPr>
            <a:spLocks noGrp="1"/>
          </p:cNvSpPr>
          <p:nvPr>
            <p:ph type="sldNum" sz="quarter" idx="12"/>
          </p:nvPr>
        </p:nvSpPr>
        <p:spPr/>
        <p:txBody>
          <a:bodyPr/>
          <a:lstStyle/>
          <a:p>
            <a:fld id="{C588FBE9-5652-417C-905A-B0146BFEBB41}" type="slidenum">
              <a:rPr lang="en-US" smtClean="0"/>
              <a:t>11</a:t>
            </a:fld>
            <a:endParaRPr lang="en-US"/>
          </a:p>
        </p:txBody>
      </p:sp>
      <p:sp>
        <p:nvSpPr>
          <p:cNvPr id="5" name="Text Placeholder 3">
            <a:extLst>
              <a:ext uri="{FF2B5EF4-FFF2-40B4-BE49-F238E27FC236}">
                <a16:creationId xmlns:a16="http://schemas.microsoft.com/office/drawing/2014/main" id="{8D086F45-1B2A-4C77-9831-262E2767D27D}"/>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Copy For New Submission: A copy for new submission is requested when a copy for correction cannot be completed due to:</a:t>
            </a:r>
          </a:p>
          <a:p>
            <a:pPr lvl="1"/>
            <a:r>
              <a:rPr lang="en-US" sz="1600" dirty="0"/>
              <a:t>Closure of previous authorization request</a:t>
            </a:r>
          </a:p>
          <a:p>
            <a:pPr lvl="1"/>
            <a:r>
              <a:rPr lang="en-US" sz="1600" dirty="0"/>
              <a:t>Request is stuck in saved mode and won’t submit.</a:t>
            </a:r>
          </a:p>
          <a:p>
            <a:pPr>
              <a:buFont typeface="Arial" panose="020B0604020202020204" pitchFamily="34" charset="0"/>
              <a:buChar char="•"/>
            </a:pPr>
            <a:r>
              <a:rPr lang="en-US" sz="1800" dirty="0"/>
              <a:t>Modification Form: Modification forms can be used for modifications to existing authorization for extension of end dates and units only.</a:t>
            </a:r>
          </a:p>
          <a:p>
            <a:pPr lvl="1"/>
            <a:r>
              <a:rPr lang="en-US" sz="1600" dirty="0"/>
              <a:t>Units cannot be changed for prior authorizations with an end date of 12/31/20**.</a:t>
            </a:r>
          </a:p>
          <a:p>
            <a:pPr lvl="1"/>
            <a:r>
              <a:rPr lang="en-US" sz="1600" dirty="0"/>
              <a:t>Units do not need adjusted on prior authorization requests that have a suppressed authorization number.</a:t>
            </a:r>
          </a:p>
          <a:p>
            <a:pPr>
              <a:buFont typeface="Arial" panose="020B0604020202020204" pitchFamily="34" charset="0"/>
              <a:buChar char="•"/>
            </a:pPr>
            <a:r>
              <a:rPr lang="en-US" sz="1800" dirty="0"/>
              <a:t>Copy for Correction: A copy for correction is requested to change or correct services previously authorized. These include but are not limited to:</a:t>
            </a:r>
          </a:p>
          <a:p>
            <a:pPr lvl="1"/>
            <a:r>
              <a:rPr lang="en-US" sz="1600" dirty="0"/>
              <a:t>Code Changes</a:t>
            </a:r>
          </a:p>
          <a:p>
            <a:pPr lvl="1"/>
            <a:r>
              <a:rPr lang="en-US" sz="1600" dirty="0"/>
              <a:t>Service start dates.</a:t>
            </a:r>
          </a:p>
          <a:p>
            <a:pPr lvl="1"/>
            <a:r>
              <a:rPr lang="en-US" sz="1600" dirty="0"/>
              <a:t>Authorization number combination.</a:t>
            </a:r>
          </a:p>
          <a:p>
            <a:pPr lvl="1"/>
            <a:r>
              <a:rPr lang="en-US" sz="1600" dirty="0"/>
              <a:t>PLEASE BE SURE TO ADD ALL SERVICE LINES ON THE COPY FOR CORRECTION!!</a:t>
            </a:r>
          </a:p>
          <a:p>
            <a:endParaRPr lang="en-US" dirty="0"/>
          </a:p>
        </p:txBody>
      </p:sp>
    </p:spTree>
    <p:extLst>
      <p:ext uri="{BB962C8B-B14F-4D97-AF65-F5344CB8AC3E}">
        <p14:creationId xmlns:p14="http://schemas.microsoft.com/office/powerpoint/2010/main" val="105527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10F6-5F72-4189-B177-FF92DDA1F70D}"/>
              </a:ext>
            </a:extLst>
          </p:cNvPr>
          <p:cNvSpPr>
            <a:spLocks noGrp="1"/>
          </p:cNvSpPr>
          <p:nvPr>
            <p:ph type="title"/>
          </p:nvPr>
        </p:nvSpPr>
        <p:spPr/>
        <p:txBody>
          <a:bodyPr/>
          <a:lstStyle/>
          <a:p>
            <a:r>
              <a:rPr lang="en-US" sz="2400" dirty="0"/>
              <a:t>Early and Periodic Screening, Diagnosis, and Treatment (EPSDT)</a:t>
            </a:r>
          </a:p>
        </p:txBody>
      </p:sp>
      <p:sp>
        <p:nvSpPr>
          <p:cNvPr id="4" name="Slide Number Placeholder 3">
            <a:extLst>
              <a:ext uri="{FF2B5EF4-FFF2-40B4-BE49-F238E27FC236}">
                <a16:creationId xmlns:a16="http://schemas.microsoft.com/office/drawing/2014/main" id="{5529AB88-E244-43A5-9B77-35B4CEB14DC2}"/>
              </a:ext>
            </a:extLst>
          </p:cNvPr>
          <p:cNvSpPr>
            <a:spLocks noGrp="1"/>
          </p:cNvSpPr>
          <p:nvPr>
            <p:ph type="sldNum" sz="quarter" idx="12"/>
          </p:nvPr>
        </p:nvSpPr>
        <p:spPr/>
        <p:txBody>
          <a:bodyPr/>
          <a:lstStyle/>
          <a:p>
            <a:fld id="{C588FBE9-5652-417C-905A-B0146BFEBB41}" type="slidenum">
              <a:rPr lang="en-US" smtClean="0"/>
              <a:t>12</a:t>
            </a:fld>
            <a:endParaRPr lang="en-US"/>
          </a:p>
        </p:txBody>
      </p:sp>
      <p:sp>
        <p:nvSpPr>
          <p:cNvPr id="5" name="Text Placeholder 3">
            <a:extLst>
              <a:ext uri="{FF2B5EF4-FFF2-40B4-BE49-F238E27FC236}">
                <a16:creationId xmlns:a16="http://schemas.microsoft.com/office/drawing/2014/main" id="{5A45D958-05F5-4B71-B311-E28121900F7F}"/>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t>HealthCheck is the name for West Virginia's EPSDT Program. The EPSDT Program is a child preventive health component of Medicaid. Federal law requires that state Medicaid programs provide medically necessary health care services to Medicaid-eligible children.</a:t>
            </a:r>
          </a:p>
          <a:p>
            <a:pPr>
              <a:buFont typeface="Arial" panose="020B0604020202020204" pitchFamily="34" charset="0"/>
              <a:buChar char="•"/>
            </a:pPr>
            <a:r>
              <a:rPr lang="en-US"/>
              <a:t>The HealthCheck Program promotes regular preventive medical care and the diagnosis and treatment of any health problem found during a screening.</a:t>
            </a:r>
          </a:p>
          <a:p>
            <a:pPr>
              <a:buFont typeface="Arial" panose="020B0604020202020204" pitchFamily="34" charset="0"/>
              <a:buChar char="•"/>
            </a:pPr>
            <a:r>
              <a:rPr lang="en-US"/>
              <a:t>There is no separate enrollment in HealthCheck. If a child is eligible for Medicaid and is under the age of 21, they automatically receive EPSDT services.</a:t>
            </a:r>
          </a:p>
          <a:p>
            <a:pPr>
              <a:buFont typeface="Arial" panose="020B0604020202020204" pitchFamily="34" charset="0"/>
              <a:buChar char="•"/>
            </a:pPr>
            <a:r>
              <a:rPr lang="en-US"/>
              <a:t>HealthCheck primary medical providers will provide children regular check-ups, screenings and preventive services based on a schedule established by medical, dental and other health care experts, including the American Academy of Pediatrics. Primary medical providers can also treat children when they are sick or refer them to an appropriate specialist if they need to see one.</a:t>
            </a:r>
          </a:p>
          <a:p>
            <a:pPr>
              <a:buFont typeface="Arial" panose="020B0604020202020204" pitchFamily="34" charset="0"/>
              <a:buChar char="•"/>
            </a:pPr>
            <a:endParaRPr lang="en-US"/>
          </a:p>
          <a:p>
            <a:pPr marL="0" indent="0" algn="ctr">
              <a:buFont typeface="+mj-lt"/>
              <a:buNone/>
            </a:pPr>
            <a:r>
              <a:rPr lang="en-US"/>
              <a:t>More information regarding HealthCheck can be found at </a:t>
            </a:r>
            <a:r>
              <a:rPr lang="en-US">
                <a:hlinkClick r:id="rId2"/>
              </a:rPr>
              <a:t>http://dhhr.wv.gov/HealthCheck/providerinfo/Pages/default.aspx</a:t>
            </a:r>
            <a:r>
              <a:rPr lang="en-US"/>
              <a:t> </a:t>
            </a:r>
          </a:p>
          <a:p>
            <a:endParaRPr lang="en-US" dirty="0"/>
          </a:p>
        </p:txBody>
      </p:sp>
    </p:spTree>
    <p:extLst>
      <p:ext uri="{BB962C8B-B14F-4D97-AF65-F5344CB8AC3E}">
        <p14:creationId xmlns:p14="http://schemas.microsoft.com/office/powerpoint/2010/main" val="302495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B139-42A8-4416-B78B-89034CA2BF5E}"/>
              </a:ext>
            </a:extLst>
          </p:cNvPr>
          <p:cNvSpPr>
            <a:spLocks noGrp="1"/>
          </p:cNvSpPr>
          <p:nvPr>
            <p:ph type="title"/>
          </p:nvPr>
        </p:nvSpPr>
        <p:spPr/>
        <p:txBody>
          <a:bodyPr/>
          <a:lstStyle/>
          <a:p>
            <a:r>
              <a:rPr lang="en-US" dirty="0"/>
              <a:t>What Does This Mean for PT/OT Providers?</a:t>
            </a:r>
          </a:p>
        </p:txBody>
      </p:sp>
      <p:sp>
        <p:nvSpPr>
          <p:cNvPr id="4" name="Slide Number Placeholder 3">
            <a:extLst>
              <a:ext uri="{FF2B5EF4-FFF2-40B4-BE49-F238E27FC236}">
                <a16:creationId xmlns:a16="http://schemas.microsoft.com/office/drawing/2014/main" id="{9183488A-AB4C-4DF4-8D12-D62A08C04B53}"/>
              </a:ext>
            </a:extLst>
          </p:cNvPr>
          <p:cNvSpPr>
            <a:spLocks noGrp="1"/>
          </p:cNvSpPr>
          <p:nvPr>
            <p:ph type="sldNum" sz="quarter" idx="12"/>
          </p:nvPr>
        </p:nvSpPr>
        <p:spPr/>
        <p:txBody>
          <a:bodyPr/>
          <a:lstStyle/>
          <a:p>
            <a:fld id="{C588FBE9-5652-417C-905A-B0146BFEBB41}" type="slidenum">
              <a:rPr lang="en-US" smtClean="0"/>
              <a:t>13</a:t>
            </a:fld>
            <a:endParaRPr lang="en-US"/>
          </a:p>
        </p:txBody>
      </p:sp>
      <p:sp>
        <p:nvSpPr>
          <p:cNvPr id="5" name="Text Placeholder 3">
            <a:extLst>
              <a:ext uri="{FF2B5EF4-FFF2-40B4-BE49-F238E27FC236}">
                <a16:creationId xmlns:a16="http://schemas.microsoft.com/office/drawing/2014/main" id="{FFBD126B-FD0C-4B6C-8647-5A47FB4E77F1}"/>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For non-covered items OR items or services required beyond service limits (e.g., gait trainers, standers), if the patient is under the age of 21, the PT/OT provider can work with an EPSDT provider, and these services can be requested through the EPSDT program.</a:t>
            </a:r>
          </a:p>
          <a:p>
            <a:pPr lvl="1"/>
            <a:r>
              <a:rPr lang="en-US" sz="1600" dirty="0"/>
              <a:t>Example codes: E0637, E0638, E0642, E8000, E8001, and E8002.</a:t>
            </a:r>
          </a:p>
          <a:p>
            <a:pPr>
              <a:buFont typeface="Arial" panose="020B0604020202020204" pitchFamily="34" charset="0"/>
              <a:buChar char="•"/>
            </a:pPr>
            <a:r>
              <a:rPr lang="en-US" sz="1800" dirty="0"/>
              <a:t>These items will need to be ordered by the patient’s PCP or Pediatrician AND be part of the treatment plan developed at the screening appointment and in the provider’s record. </a:t>
            </a:r>
          </a:p>
          <a:p>
            <a:pPr>
              <a:buFont typeface="Arial" panose="020B0604020202020204" pitchFamily="34" charset="0"/>
              <a:buChar char="•"/>
            </a:pPr>
            <a:r>
              <a:rPr lang="en-US" sz="1800" dirty="0"/>
              <a:t>A </a:t>
            </a:r>
            <a:r>
              <a:rPr lang="en-US" sz="1800" dirty="0" err="1"/>
              <a:t>HealthCheck</a:t>
            </a:r>
            <a:r>
              <a:rPr lang="en-US" sz="1800" dirty="0"/>
              <a:t> primary medical provider must be enrolled in WV Medicaid and may be an:</a:t>
            </a:r>
          </a:p>
          <a:p>
            <a:pPr lvl="1"/>
            <a:r>
              <a:rPr lang="en-US" sz="1600" dirty="0"/>
              <a:t>MD - Doctor of Medicine</a:t>
            </a:r>
          </a:p>
          <a:p>
            <a:pPr lvl="1"/>
            <a:r>
              <a:rPr lang="en-US" sz="1600" dirty="0"/>
              <a:t>DO - Doctor of Osteopathic Medicine</a:t>
            </a:r>
          </a:p>
          <a:p>
            <a:pPr lvl="1"/>
            <a:r>
              <a:rPr lang="en-US" sz="1600" dirty="0"/>
              <a:t>NP - Nurse Practitioner  </a:t>
            </a:r>
          </a:p>
          <a:p>
            <a:pPr lvl="1"/>
            <a:r>
              <a:rPr lang="en-US" sz="1600" dirty="0"/>
              <a:t>PA - Physician Assistant</a:t>
            </a:r>
          </a:p>
          <a:p>
            <a:pPr>
              <a:buFont typeface="Arial" panose="020B0604020202020204" pitchFamily="34" charset="0"/>
              <a:buChar char="•"/>
            </a:pPr>
            <a:r>
              <a:rPr lang="en-US" sz="1800" dirty="0"/>
              <a:t>Some circumstances require a registered </a:t>
            </a:r>
            <a:r>
              <a:rPr lang="en-US" sz="1800" dirty="0" err="1"/>
              <a:t>HealthCheck</a:t>
            </a:r>
            <a:r>
              <a:rPr lang="en-US" sz="1800" dirty="0"/>
              <a:t> provider to order the service or item.</a:t>
            </a:r>
          </a:p>
        </p:txBody>
      </p:sp>
    </p:spTree>
    <p:extLst>
      <p:ext uri="{BB962C8B-B14F-4D97-AF65-F5344CB8AC3E}">
        <p14:creationId xmlns:p14="http://schemas.microsoft.com/office/powerpoint/2010/main" val="1787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C5E2-489F-4560-8ACA-8BE07C665938}"/>
              </a:ext>
            </a:extLst>
          </p:cNvPr>
          <p:cNvSpPr>
            <a:spLocks noGrp="1"/>
          </p:cNvSpPr>
          <p:nvPr>
            <p:ph type="title"/>
          </p:nvPr>
        </p:nvSpPr>
        <p:spPr/>
        <p:txBody>
          <a:bodyPr/>
          <a:lstStyle/>
          <a:p>
            <a:r>
              <a:rPr lang="en-US" dirty="0"/>
              <a:t>EPSDT Process</a:t>
            </a:r>
          </a:p>
        </p:txBody>
      </p:sp>
      <p:sp>
        <p:nvSpPr>
          <p:cNvPr id="4" name="Slide Number Placeholder 3">
            <a:extLst>
              <a:ext uri="{FF2B5EF4-FFF2-40B4-BE49-F238E27FC236}">
                <a16:creationId xmlns:a16="http://schemas.microsoft.com/office/drawing/2014/main" id="{3FAB88BA-3392-45AE-9EE4-BE806D4A5006}"/>
              </a:ext>
            </a:extLst>
          </p:cNvPr>
          <p:cNvSpPr>
            <a:spLocks noGrp="1"/>
          </p:cNvSpPr>
          <p:nvPr>
            <p:ph type="sldNum" sz="quarter" idx="12"/>
          </p:nvPr>
        </p:nvSpPr>
        <p:spPr/>
        <p:txBody>
          <a:bodyPr/>
          <a:lstStyle/>
          <a:p>
            <a:fld id="{C588FBE9-5652-417C-905A-B0146BFEBB41}" type="slidenum">
              <a:rPr lang="en-US" smtClean="0"/>
              <a:t>14</a:t>
            </a:fld>
            <a:endParaRPr lang="en-US"/>
          </a:p>
        </p:txBody>
      </p:sp>
      <p:sp>
        <p:nvSpPr>
          <p:cNvPr id="5" name="Text Placeholder 3">
            <a:extLst>
              <a:ext uri="{FF2B5EF4-FFF2-40B4-BE49-F238E27FC236}">
                <a16:creationId xmlns:a16="http://schemas.microsoft.com/office/drawing/2014/main" id="{F51918F3-AD3A-46B1-B896-4DC254988674}"/>
              </a:ext>
            </a:extLst>
          </p:cNvPr>
          <p:cNvSpPr txBox="1">
            <a:spLocks/>
          </p:cNvSpPr>
          <p:nvPr/>
        </p:nvSpPr>
        <p:spPr>
          <a:xfrm>
            <a:off x="876301" y="1500885"/>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The EPSDT Form is completed by the PCP or EPSDT Physician and an order written. The member selects a provider, and this provider receives the authorization to provide the service.</a:t>
            </a:r>
          </a:p>
          <a:p>
            <a:pPr>
              <a:buFont typeface="Arial" panose="020B0604020202020204" pitchFamily="34" charset="0"/>
              <a:buChar char="•"/>
            </a:pPr>
            <a:r>
              <a:rPr lang="en-US" dirty="0"/>
              <a:t>EPSDT cases cannot be submitted online by the provider. A fax form has to be used.</a:t>
            </a:r>
          </a:p>
          <a:p>
            <a:pPr lvl="1"/>
            <a:r>
              <a:rPr lang="en-US" dirty="0"/>
              <a:t>Fax forms can be found at </a:t>
            </a:r>
            <a:r>
              <a:rPr lang="en-US" dirty="0">
                <a:hlinkClick r:id="rId2"/>
              </a:rPr>
              <a:t>http://www.wvaso.kepro.com/providers/forms-enrollment/</a:t>
            </a:r>
            <a:r>
              <a:rPr lang="en-US" dirty="0"/>
              <a:t>  </a:t>
            </a:r>
          </a:p>
          <a:p>
            <a:pPr lvl="1"/>
            <a:r>
              <a:rPr lang="en-US" dirty="0"/>
              <a:t>For COVERED ITEMS exceeding service limits the provider can indicate EPSDT on the faxed request and attach the EPSDT form and order from the referring physician.</a:t>
            </a:r>
          </a:p>
          <a:p>
            <a:pPr lvl="1"/>
            <a:r>
              <a:rPr lang="en-US" dirty="0"/>
              <a:t>For NON-COVERED ITEMS the EPSDT provider must complete the request. Once completed a copy of the approval and the prior authorization number is available to the servicing provider. </a:t>
            </a:r>
          </a:p>
          <a:p>
            <a:pPr>
              <a:buFont typeface="Arial" panose="020B0604020202020204" pitchFamily="34" charset="0"/>
              <a:buChar char="•"/>
            </a:pPr>
            <a:r>
              <a:rPr lang="en-US" dirty="0"/>
              <a:t>The EPSDT provider must document the medical necessity for the service during the EPSDT exam or screening.</a:t>
            </a:r>
          </a:p>
          <a:p>
            <a:pPr>
              <a:buFont typeface="Arial" panose="020B0604020202020204" pitchFamily="34" charset="0"/>
              <a:buChar char="•"/>
            </a:pPr>
            <a:r>
              <a:rPr lang="en-US" dirty="0"/>
              <a:t>Please note, that DME vendors will not receive a 20% markup on the items being requested as EPSDT. </a:t>
            </a:r>
          </a:p>
          <a:p>
            <a:pPr lvl="1"/>
            <a:r>
              <a:rPr lang="en-US" dirty="0"/>
              <a:t>This means the DME vendor will only be reimbursed for the cost of the item being requested.</a:t>
            </a:r>
          </a:p>
          <a:p>
            <a:pPr lvl="1"/>
            <a:r>
              <a:rPr lang="en-US" dirty="0"/>
              <a:t>Reimbursement for unlisted/unpriced codes is based on an unaltered cost invoice including all discounts.</a:t>
            </a:r>
          </a:p>
          <a:p>
            <a:pPr lvl="1"/>
            <a:r>
              <a:rPr lang="en-US" dirty="0"/>
              <a:t>PT/OT providers approved for therapy beyond service limits will be reimbursed at the Medicaid rate.</a:t>
            </a:r>
          </a:p>
          <a:p>
            <a:pPr>
              <a:buFont typeface="Arial" panose="020B0604020202020204" pitchFamily="34" charset="0"/>
              <a:buChar char="•"/>
            </a:pPr>
            <a:r>
              <a:rPr lang="en-US" dirty="0"/>
              <a:t>Approved authorization requests will receive a WXUTH# attached in the last annotations box on the Summary and Submit page. </a:t>
            </a:r>
          </a:p>
          <a:p>
            <a:pPr lvl="1"/>
            <a:r>
              <a:rPr lang="en-US" dirty="0"/>
              <a:t>The DME provider will use this WXUTH# for billing purposes.</a:t>
            </a:r>
          </a:p>
          <a:p>
            <a:pPr lvl="1"/>
            <a:r>
              <a:rPr lang="en-US" dirty="0"/>
              <a:t>EPSDT claims must be paper billed in order to receive reimbursement.</a:t>
            </a:r>
            <a:endParaRPr lang="en-US" sz="1600" dirty="0"/>
          </a:p>
          <a:p>
            <a:endParaRPr lang="en-US" dirty="0"/>
          </a:p>
        </p:txBody>
      </p:sp>
    </p:spTree>
    <p:extLst>
      <p:ext uri="{BB962C8B-B14F-4D97-AF65-F5344CB8AC3E}">
        <p14:creationId xmlns:p14="http://schemas.microsoft.com/office/powerpoint/2010/main" val="96692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4CCE-B7E5-4BFB-9401-5A1080041ADA}"/>
              </a:ext>
            </a:extLst>
          </p:cNvPr>
          <p:cNvSpPr>
            <a:spLocks noGrp="1"/>
          </p:cNvSpPr>
          <p:nvPr>
            <p:ph type="title"/>
          </p:nvPr>
        </p:nvSpPr>
        <p:spPr/>
        <p:txBody>
          <a:bodyPr/>
          <a:lstStyle/>
          <a:p>
            <a:r>
              <a:rPr lang="en-US" dirty="0"/>
              <a:t>EPSDT Process Continued</a:t>
            </a:r>
          </a:p>
        </p:txBody>
      </p:sp>
      <p:sp>
        <p:nvSpPr>
          <p:cNvPr id="4" name="Slide Number Placeholder 3">
            <a:extLst>
              <a:ext uri="{FF2B5EF4-FFF2-40B4-BE49-F238E27FC236}">
                <a16:creationId xmlns:a16="http://schemas.microsoft.com/office/drawing/2014/main" id="{566FFE9C-5F96-4D48-9ABA-CA3016B413EF}"/>
              </a:ext>
            </a:extLst>
          </p:cNvPr>
          <p:cNvSpPr>
            <a:spLocks noGrp="1"/>
          </p:cNvSpPr>
          <p:nvPr>
            <p:ph type="sldNum" sz="quarter" idx="12"/>
          </p:nvPr>
        </p:nvSpPr>
        <p:spPr/>
        <p:txBody>
          <a:bodyPr/>
          <a:lstStyle/>
          <a:p>
            <a:fld id="{C588FBE9-5652-417C-905A-B0146BFEBB41}" type="slidenum">
              <a:rPr lang="en-US" smtClean="0"/>
              <a:t>15</a:t>
            </a:fld>
            <a:endParaRPr lang="en-US"/>
          </a:p>
        </p:txBody>
      </p:sp>
      <p:pic>
        <p:nvPicPr>
          <p:cNvPr id="5" name="Content Placeholder 5">
            <a:extLst>
              <a:ext uri="{FF2B5EF4-FFF2-40B4-BE49-F238E27FC236}">
                <a16:creationId xmlns:a16="http://schemas.microsoft.com/office/drawing/2014/main" id="{EF407946-A6DD-407E-A4D3-49874585279F}"/>
              </a:ext>
            </a:extLst>
          </p:cNvPr>
          <p:cNvPicPr>
            <a:picLocks noChangeAspect="1"/>
          </p:cNvPicPr>
          <p:nvPr/>
        </p:nvPicPr>
        <p:blipFill>
          <a:blip r:embed="rId2"/>
          <a:stretch>
            <a:fillRect/>
          </a:stretch>
        </p:blipFill>
        <p:spPr>
          <a:xfrm>
            <a:off x="987862" y="1548411"/>
            <a:ext cx="10419922" cy="4586762"/>
          </a:xfrm>
          <a:prstGeom prst="rect">
            <a:avLst/>
          </a:prstGeom>
        </p:spPr>
      </p:pic>
    </p:spTree>
    <p:extLst>
      <p:ext uri="{BB962C8B-B14F-4D97-AF65-F5344CB8AC3E}">
        <p14:creationId xmlns:p14="http://schemas.microsoft.com/office/powerpoint/2010/main" val="73615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CC37-C995-4287-B64B-0061E0F3B0BD}"/>
              </a:ext>
            </a:extLst>
          </p:cNvPr>
          <p:cNvSpPr>
            <a:spLocks noGrp="1"/>
          </p:cNvSpPr>
          <p:nvPr>
            <p:ph type="title"/>
          </p:nvPr>
        </p:nvSpPr>
        <p:spPr/>
        <p:txBody>
          <a:bodyPr/>
          <a:lstStyle/>
          <a:p>
            <a:r>
              <a:rPr lang="en-US" dirty="0"/>
              <a:t>Example of EPSDT Form</a:t>
            </a:r>
          </a:p>
        </p:txBody>
      </p:sp>
      <p:sp>
        <p:nvSpPr>
          <p:cNvPr id="4" name="Slide Number Placeholder 3">
            <a:extLst>
              <a:ext uri="{FF2B5EF4-FFF2-40B4-BE49-F238E27FC236}">
                <a16:creationId xmlns:a16="http://schemas.microsoft.com/office/drawing/2014/main" id="{6671A6AE-F554-4F2C-B20D-67662D00AF99}"/>
              </a:ext>
            </a:extLst>
          </p:cNvPr>
          <p:cNvSpPr>
            <a:spLocks noGrp="1"/>
          </p:cNvSpPr>
          <p:nvPr>
            <p:ph type="sldNum" sz="quarter" idx="12"/>
          </p:nvPr>
        </p:nvSpPr>
        <p:spPr/>
        <p:txBody>
          <a:bodyPr/>
          <a:lstStyle/>
          <a:p>
            <a:fld id="{C588FBE9-5652-417C-905A-B0146BFEBB41}" type="slidenum">
              <a:rPr lang="en-US" smtClean="0"/>
              <a:t>16</a:t>
            </a:fld>
            <a:endParaRPr lang="en-US"/>
          </a:p>
        </p:txBody>
      </p:sp>
      <p:pic>
        <p:nvPicPr>
          <p:cNvPr id="5" name="Content Placeholder 5">
            <a:extLst>
              <a:ext uri="{FF2B5EF4-FFF2-40B4-BE49-F238E27FC236}">
                <a16:creationId xmlns:a16="http://schemas.microsoft.com/office/drawing/2014/main" id="{7572D7C9-1259-4245-8DF2-8F5C65E0D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096" y="1596817"/>
            <a:ext cx="3658262" cy="4734001"/>
          </a:xfrm>
          <a:prstGeom prst="rect">
            <a:avLst/>
          </a:prstGeom>
        </p:spPr>
      </p:pic>
      <p:pic>
        <p:nvPicPr>
          <p:cNvPr id="6" name="Content Placeholder 6">
            <a:extLst>
              <a:ext uri="{FF2B5EF4-FFF2-40B4-BE49-F238E27FC236}">
                <a16:creationId xmlns:a16="http://schemas.microsoft.com/office/drawing/2014/main" id="{4E3E7204-A232-4DEC-97F8-068D6ACB8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760" y="1596817"/>
            <a:ext cx="3961025" cy="4742536"/>
          </a:xfrm>
          <a:prstGeom prst="rect">
            <a:avLst/>
          </a:prstGeom>
        </p:spPr>
      </p:pic>
    </p:spTree>
    <p:extLst>
      <p:ext uri="{BB962C8B-B14F-4D97-AF65-F5344CB8AC3E}">
        <p14:creationId xmlns:p14="http://schemas.microsoft.com/office/powerpoint/2010/main" val="112070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2EEC-6471-4781-BAE8-DC79F0FC8343}"/>
              </a:ext>
            </a:extLst>
          </p:cNvPr>
          <p:cNvSpPr>
            <a:spLocks noGrp="1"/>
          </p:cNvSpPr>
          <p:nvPr>
            <p:ph type="title"/>
          </p:nvPr>
        </p:nvSpPr>
        <p:spPr/>
        <p:txBody>
          <a:bodyPr/>
          <a:lstStyle/>
          <a:p>
            <a:r>
              <a:rPr lang="en-US" dirty="0"/>
              <a:t>Example of EPSDT Form Page 2</a:t>
            </a:r>
          </a:p>
        </p:txBody>
      </p:sp>
      <p:sp>
        <p:nvSpPr>
          <p:cNvPr id="4" name="Slide Number Placeholder 3">
            <a:extLst>
              <a:ext uri="{FF2B5EF4-FFF2-40B4-BE49-F238E27FC236}">
                <a16:creationId xmlns:a16="http://schemas.microsoft.com/office/drawing/2014/main" id="{AF6F5C29-3943-4ED3-95B6-220DDEA35D3A}"/>
              </a:ext>
            </a:extLst>
          </p:cNvPr>
          <p:cNvSpPr>
            <a:spLocks noGrp="1"/>
          </p:cNvSpPr>
          <p:nvPr>
            <p:ph type="sldNum" sz="quarter" idx="12"/>
          </p:nvPr>
        </p:nvSpPr>
        <p:spPr/>
        <p:txBody>
          <a:bodyPr/>
          <a:lstStyle/>
          <a:p>
            <a:fld id="{C588FBE9-5652-417C-905A-B0146BFEBB41}" type="slidenum">
              <a:rPr lang="en-US" smtClean="0"/>
              <a:t>17</a:t>
            </a:fld>
            <a:endParaRPr lang="en-US"/>
          </a:p>
        </p:txBody>
      </p:sp>
      <p:pic>
        <p:nvPicPr>
          <p:cNvPr id="5" name="Content Placeholder 3">
            <a:extLst>
              <a:ext uri="{FF2B5EF4-FFF2-40B4-BE49-F238E27FC236}">
                <a16:creationId xmlns:a16="http://schemas.microsoft.com/office/drawing/2014/main" id="{89F762A6-DF9F-45DE-88F9-5F6805BF5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32518" y="-505133"/>
            <a:ext cx="4815883" cy="8692179"/>
          </a:xfrm>
          <a:prstGeom prst="rect">
            <a:avLst/>
          </a:prstGeom>
        </p:spPr>
      </p:pic>
    </p:spTree>
    <p:extLst>
      <p:ext uri="{BB962C8B-B14F-4D97-AF65-F5344CB8AC3E}">
        <p14:creationId xmlns:p14="http://schemas.microsoft.com/office/powerpoint/2010/main" val="260204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3785-0C14-4813-B1C9-547F8C3B18D1}"/>
              </a:ext>
            </a:extLst>
          </p:cNvPr>
          <p:cNvSpPr>
            <a:spLocks noGrp="1"/>
          </p:cNvSpPr>
          <p:nvPr>
            <p:ph type="title"/>
          </p:nvPr>
        </p:nvSpPr>
        <p:spPr/>
        <p:txBody>
          <a:bodyPr/>
          <a:lstStyle/>
          <a:p>
            <a:r>
              <a:rPr lang="en-US" dirty="0"/>
              <a:t>Training and Technical Assistance</a:t>
            </a:r>
          </a:p>
        </p:txBody>
      </p:sp>
      <p:sp>
        <p:nvSpPr>
          <p:cNvPr id="4" name="Slide Number Placeholder 3">
            <a:extLst>
              <a:ext uri="{FF2B5EF4-FFF2-40B4-BE49-F238E27FC236}">
                <a16:creationId xmlns:a16="http://schemas.microsoft.com/office/drawing/2014/main" id="{6C3CB325-8D2D-45E9-991F-FAED523A17BE}"/>
              </a:ext>
            </a:extLst>
          </p:cNvPr>
          <p:cNvSpPr>
            <a:spLocks noGrp="1"/>
          </p:cNvSpPr>
          <p:nvPr>
            <p:ph type="sldNum" sz="quarter" idx="12"/>
          </p:nvPr>
        </p:nvSpPr>
        <p:spPr/>
        <p:txBody>
          <a:bodyPr/>
          <a:lstStyle/>
          <a:p>
            <a:fld id="{A61461B8-AA76-453F-B73D-468961986FD9}" type="slidenum">
              <a:rPr lang="en-US" smtClean="0"/>
              <a:t>18</a:t>
            </a:fld>
            <a:endParaRPr lang="en-US"/>
          </a:p>
        </p:txBody>
      </p:sp>
      <p:sp>
        <p:nvSpPr>
          <p:cNvPr id="5" name="Text Placeholder 3">
            <a:extLst>
              <a:ext uri="{FF2B5EF4-FFF2-40B4-BE49-F238E27FC236}">
                <a16:creationId xmlns:a16="http://schemas.microsoft.com/office/drawing/2014/main" id="{7EE7E498-A921-432D-9E21-689A98D07625}"/>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The medical department offers various types of training</a:t>
            </a:r>
          </a:p>
          <a:p>
            <a:pPr marL="285750" indent="-285750">
              <a:buFont typeface="Arial" panose="020B0604020202020204" pitchFamily="34" charset="0"/>
              <a:buChar char="•"/>
            </a:pPr>
            <a:r>
              <a:rPr lang="en-US" sz="1800" dirty="0"/>
              <a:t>We offer training via webinar, phone, and various materials.</a:t>
            </a:r>
          </a:p>
          <a:p>
            <a:pPr marL="285750" indent="-285750">
              <a:buFont typeface="Arial" panose="020B0604020202020204" pitchFamily="34" charset="0"/>
              <a:buChar char="•"/>
            </a:pPr>
            <a:r>
              <a:rPr lang="en-US" sz="1800" dirty="0"/>
              <a:t>These are offered to make submitting online for Prior Authorization an easier process for providers.</a:t>
            </a:r>
          </a:p>
          <a:p>
            <a:pPr marL="285750" indent="-285750">
              <a:buFont typeface="Arial" panose="020B0604020202020204" pitchFamily="34" charset="0"/>
              <a:buChar char="•"/>
            </a:pPr>
            <a:r>
              <a:rPr lang="en-US" sz="1800" dirty="0"/>
              <a:t>There are also annual reviews/trainings available to providers.</a:t>
            </a:r>
          </a:p>
          <a:p>
            <a:pPr marL="285750" indent="-285750">
              <a:buFont typeface="Arial" panose="020B0604020202020204" pitchFamily="34" charset="0"/>
              <a:buChar char="•"/>
            </a:pPr>
            <a:r>
              <a:rPr lang="en-US" sz="1800" dirty="0"/>
              <a:t>Provider training is also offered for various provider groups.</a:t>
            </a:r>
          </a:p>
          <a:p>
            <a:pPr marL="285750" indent="-285750">
              <a:buFont typeface="Arial" panose="020B0604020202020204" pitchFamily="34" charset="0"/>
              <a:buChar char="•"/>
            </a:pPr>
            <a:r>
              <a:rPr lang="en-US" sz="1800" dirty="0"/>
              <a:t>Each PowerPoint presentation from the provider trainings are posted to </a:t>
            </a:r>
            <a:r>
              <a:rPr lang="en-US" sz="1800" dirty="0">
                <a:hlinkClick r:id="rId2"/>
              </a:rPr>
              <a:t>https://wvaso.kepro.com/wv-aso-medical-services</a:t>
            </a:r>
            <a:r>
              <a:rPr lang="en-US" sz="1800" dirty="0"/>
              <a:t>. </a:t>
            </a:r>
            <a:endParaRPr lang="en-US" sz="1400" dirty="0"/>
          </a:p>
        </p:txBody>
      </p:sp>
    </p:spTree>
    <p:extLst>
      <p:ext uri="{BB962C8B-B14F-4D97-AF65-F5344CB8AC3E}">
        <p14:creationId xmlns:p14="http://schemas.microsoft.com/office/powerpoint/2010/main" val="333478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AD19-3E73-45BF-A00B-E700B7FD9BA0}"/>
              </a:ext>
            </a:extLst>
          </p:cNvPr>
          <p:cNvSpPr>
            <a:spLocks noGrp="1"/>
          </p:cNvSpPr>
          <p:nvPr>
            <p:ph type="title"/>
          </p:nvPr>
        </p:nvSpPr>
        <p:spPr/>
        <p:txBody>
          <a:bodyPr/>
          <a:lstStyle/>
          <a:p>
            <a:r>
              <a:rPr lang="en-US" dirty="0"/>
              <a:t>Updating Provider Contact Information</a:t>
            </a:r>
          </a:p>
        </p:txBody>
      </p:sp>
      <p:sp>
        <p:nvSpPr>
          <p:cNvPr id="4" name="Slide Number Placeholder 3">
            <a:extLst>
              <a:ext uri="{FF2B5EF4-FFF2-40B4-BE49-F238E27FC236}">
                <a16:creationId xmlns:a16="http://schemas.microsoft.com/office/drawing/2014/main" id="{10E8E75E-A96F-4A49-9B52-F3E1FD49B6EE}"/>
              </a:ext>
            </a:extLst>
          </p:cNvPr>
          <p:cNvSpPr>
            <a:spLocks noGrp="1"/>
          </p:cNvSpPr>
          <p:nvPr>
            <p:ph type="sldNum" sz="quarter" idx="12"/>
          </p:nvPr>
        </p:nvSpPr>
        <p:spPr/>
        <p:txBody>
          <a:bodyPr/>
          <a:lstStyle/>
          <a:p>
            <a:fld id="{C588FBE9-5652-417C-905A-B0146BFEBB41}" type="slidenum">
              <a:rPr lang="en-US" smtClean="0"/>
              <a:t>19</a:t>
            </a:fld>
            <a:endParaRPr lang="en-US"/>
          </a:p>
        </p:txBody>
      </p:sp>
      <p:sp>
        <p:nvSpPr>
          <p:cNvPr id="5" name="Text Placeholder 3">
            <a:extLst>
              <a:ext uri="{FF2B5EF4-FFF2-40B4-BE49-F238E27FC236}">
                <a16:creationId xmlns:a16="http://schemas.microsoft.com/office/drawing/2014/main" id="{803F939B-8B52-4253-90C1-FBFA74D010A0}"/>
              </a:ext>
            </a:extLst>
          </p:cNvPr>
          <p:cNvSpPr txBox="1">
            <a:spLocks/>
          </p:cNvSpPr>
          <p:nvPr/>
        </p:nvSpPr>
        <p:spPr>
          <a:xfrm>
            <a:off x="954814" y="1760193"/>
            <a:ext cx="4678339"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Sometimes the RN reviewers at Kepro must request additional information from providers.</a:t>
            </a:r>
          </a:p>
          <a:p>
            <a:pPr>
              <a:buFont typeface="Arial" panose="020B0604020202020204" pitchFamily="34" charset="0"/>
              <a:buChar char="•"/>
            </a:pPr>
            <a:r>
              <a:rPr lang="en-US" dirty="0"/>
              <a:t>Having the incorrect contact information can result in cases being closed and delaying services to the member.</a:t>
            </a:r>
          </a:p>
          <a:p>
            <a:pPr>
              <a:buFont typeface="Arial" panose="020B0604020202020204" pitchFamily="34" charset="0"/>
              <a:buChar char="•"/>
            </a:pPr>
            <a:r>
              <a:rPr lang="en-US" dirty="0"/>
              <a:t>Please update your contact information when submitting via DDE. This should include extensions or/and phone options.</a:t>
            </a:r>
          </a:p>
          <a:p>
            <a:pPr marL="0" indent="0">
              <a:buFont typeface="+mj-lt"/>
              <a:buNone/>
            </a:pPr>
            <a:endParaRPr lang="en-US" dirty="0"/>
          </a:p>
        </p:txBody>
      </p:sp>
      <p:pic>
        <p:nvPicPr>
          <p:cNvPr id="6" name="Content Placeholder 5">
            <a:extLst>
              <a:ext uri="{FF2B5EF4-FFF2-40B4-BE49-F238E27FC236}">
                <a16:creationId xmlns:a16="http://schemas.microsoft.com/office/drawing/2014/main" id="{A2F26715-813D-4DB0-8A2D-40EBAE69232D}"/>
              </a:ext>
            </a:extLst>
          </p:cNvPr>
          <p:cNvPicPr>
            <a:picLocks noChangeAspect="1"/>
          </p:cNvPicPr>
          <p:nvPr/>
        </p:nvPicPr>
        <p:blipFill rotWithShape="1">
          <a:blip r:embed="rId2"/>
          <a:srcRect l="60708" t="25742" r="2" b="31778"/>
          <a:stretch/>
        </p:blipFill>
        <p:spPr>
          <a:xfrm>
            <a:off x="6584371" y="1760193"/>
            <a:ext cx="4606793" cy="3572684"/>
          </a:xfrm>
          <a:prstGeom prst="rect">
            <a:avLst/>
          </a:prstGeom>
        </p:spPr>
      </p:pic>
      <p:sp>
        <p:nvSpPr>
          <p:cNvPr id="7" name="Rectangle 6">
            <a:extLst>
              <a:ext uri="{FF2B5EF4-FFF2-40B4-BE49-F238E27FC236}">
                <a16:creationId xmlns:a16="http://schemas.microsoft.com/office/drawing/2014/main" id="{1429A958-A71D-4474-8E78-A0F728F3F2F1}"/>
              </a:ext>
            </a:extLst>
          </p:cNvPr>
          <p:cNvSpPr/>
          <p:nvPr/>
        </p:nvSpPr>
        <p:spPr>
          <a:xfrm>
            <a:off x="7882248" y="2782720"/>
            <a:ext cx="1302695" cy="192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888-867-5309</a:t>
            </a:r>
            <a:endParaRPr lang="en-US" sz="1200" dirty="0">
              <a:solidFill>
                <a:schemeClr val="tx1"/>
              </a:solidFill>
            </a:endParaRPr>
          </a:p>
        </p:txBody>
      </p:sp>
    </p:spTree>
    <p:extLst>
      <p:ext uri="{BB962C8B-B14F-4D97-AF65-F5344CB8AC3E}">
        <p14:creationId xmlns:p14="http://schemas.microsoft.com/office/powerpoint/2010/main" val="396632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5829-60EB-4E97-AD1D-A335B9BF9487}"/>
              </a:ext>
            </a:extLst>
          </p:cNvPr>
          <p:cNvSpPr>
            <a:spLocks noGrp="1"/>
          </p:cNvSpPr>
          <p:nvPr>
            <p:ph type="title"/>
          </p:nvPr>
        </p:nvSpPr>
        <p:spPr/>
        <p:txBody>
          <a:bodyPr/>
          <a:lstStyle/>
          <a:p>
            <a:r>
              <a:rPr lang="en-US" dirty="0"/>
              <a:t>Alternative Benefit Policy Change</a:t>
            </a:r>
          </a:p>
        </p:txBody>
      </p:sp>
      <p:sp>
        <p:nvSpPr>
          <p:cNvPr id="4" name="Slide Number Placeholder 3">
            <a:extLst>
              <a:ext uri="{FF2B5EF4-FFF2-40B4-BE49-F238E27FC236}">
                <a16:creationId xmlns:a16="http://schemas.microsoft.com/office/drawing/2014/main" id="{16C0153C-ACF6-42AE-BD3E-307791EBE8AC}"/>
              </a:ext>
            </a:extLst>
          </p:cNvPr>
          <p:cNvSpPr>
            <a:spLocks noGrp="1"/>
          </p:cNvSpPr>
          <p:nvPr>
            <p:ph type="sldNum" sz="quarter" idx="12"/>
          </p:nvPr>
        </p:nvSpPr>
        <p:spPr/>
        <p:txBody>
          <a:bodyPr/>
          <a:lstStyle/>
          <a:p>
            <a:fld id="{C588FBE9-5652-417C-905A-B0146BFEBB41}" type="slidenum">
              <a:rPr lang="en-US" smtClean="0"/>
              <a:t>2</a:t>
            </a:fld>
            <a:endParaRPr lang="en-US"/>
          </a:p>
        </p:txBody>
      </p:sp>
      <p:sp>
        <p:nvSpPr>
          <p:cNvPr id="5" name="Text Placeholder 3">
            <a:extLst>
              <a:ext uri="{FF2B5EF4-FFF2-40B4-BE49-F238E27FC236}">
                <a16:creationId xmlns:a16="http://schemas.microsoft.com/office/drawing/2014/main" id="{FA0B81C7-7AFC-4AFE-B194-85D0A4D07491}"/>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ABP members receive up to 20 visits of PT/OT per calendar year without prior authorization. </a:t>
            </a:r>
          </a:p>
          <a:p>
            <a:pPr>
              <a:buFont typeface="Arial" panose="020B0604020202020204" pitchFamily="34" charset="0"/>
              <a:buChar char="•"/>
            </a:pPr>
            <a:r>
              <a:rPr lang="en-US" dirty="0"/>
              <a:t>It is recommended that an Initial request be submitted for benefit tracking.</a:t>
            </a:r>
          </a:p>
          <a:p>
            <a:pPr lvl="1"/>
            <a:r>
              <a:rPr lang="en-US" sz="1600" dirty="0"/>
              <a:t>This process helps to minimize duplication of services.</a:t>
            </a:r>
          </a:p>
          <a:p>
            <a:pPr lvl="1"/>
            <a:r>
              <a:rPr lang="en-US" sz="1600" dirty="0"/>
              <a:t>It can alert you of initial requests that have already been submitted in the C3 system by your agency or other agencies.</a:t>
            </a:r>
          </a:p>
          <a:p>
            <a:pPr lvl="1"/>
            <a:r>
              <a:rPr lang="en-US" sz="1600" dirty="0"/>
              <a:t>Allows easy submission for established request using our Copy for New Submission Process (more information on this can be requested). </a:t>
            </a:r>
          </a:p>
          <a:p>
            <a:pPr>
              <a:buFont typeface="Arial" panose="020B0604020202020204" pitchFamily="34" charset="0"/>
              <a:buChar char="•"/>
            </a:pPr>
            <a:r>
              <a:rPr lang="en-US" dirty="0"/>
              <a:t>The total amount of PT/OT visits allowable is 30 visits per calendar year. </a:t>
            </a:r>
          </a:p>
          <a:p>
            <a:pPr>
              <a:buFont typeface="Arial" panose="020B0604020202020204" pitchFamily="34" charset="0"/>
              <a:buChar char="•"/>
            </a:pPr>
            <a:r>
              <a:rPr lang="en-US" dirty="0"/>
              <a:t>All visit limits include combined PT/OT services and habilitative and rehabilitative services. </a:t>
            </a:r>
          </a:p>
          <a:p>
            <a:endParaRPr lang="en-US" dirty="0"/>
          </a:p>
          <a:p>
            <a:pPr marL="0" indent="0" algn="ctr">
              <a:buFont typeface="+mj-lt"/>
              <a:buNone/>
            </a:pPr>
            <a:r>
              <a:rPr lang="en-US" dirty="0"/>
              <a:t>For further information regarding Member Eligibility go to </a:t>
            </a:r>
            <a:r>
              <a:rPr lang="en-US" dirty="0">
                <a:hlinkClick r:id="rId2"/>
              </a:rPr>
              <a:t>https://dhhr.wv.gov/bms/Pages/Manuals.aspx</a:t>
            </a:r>
            <a:r>
              <a:rPr lang="en-US" dirty="0"/>
              <a:t> Chapter 515</a:t>
            </a:r>
          </a:p>
        </p:txBody>
      </p:sp>
    </p:spTree>
    <p:extLst>
      <p:ext uri="{BB962C8B-B14F-4D97-AF65-F5344CB8AC3E}">
        <p14:creationId xmlns:p14="http://schemas.microsoft.com/office/powerpoint/2010/main" val="302131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62FEF-95A1-494A-BEE7-667F9DF1A8AA}"/>
              </a:ext>
            </a:extLst>
          </p:cNvPr>
          <p:cNvSpPr>
            <a:spLocks noGrp="1"/>
          </p:cNvSpPr>
          <p:nvPr>
            <p:ph type="sldNum" sz="quarter" idx="12"/>
          </p:nvPr>
        </p:nvSpPr>
        <p:spPr>
          <a:xfrm>
            <a:off x="11407782" y="6435805"/>
            <a:ext cx="784217" cy="294668"/>
          </a:xfrm>
          <a:prstGeom prst="rect">
            <a:avLst/>
          </a:prstGeom>
        </p:spPr>
        <p:txBody>
          <a:bodyPr lIns="0" rIns="0" anchor="ct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1461B8-AA76-453F-B73D-468961986FD9}" type="slidenum">
              <a:rPr lang="en-US" smtClean="0"/>
              <a:pPr/>
              <a:t>20</a:t>
            </a:fld>
            <a:endParaRPr lang="en-US"/>
          </a:p>
        </p:txBody>
      </p:sp>
      <p:graphicFrame>
        <p:nvGraphicFramePr>
          <p:cNvPr id="4" name="Content Placeholder 3">
            <a:extLst>
              <a:ext uri="{FF2B5EF4-FFF2-40B4-BE49-F238E27FC236}">
                <a16:creationId xmlns:a16="http://schemas.microsoft.com/office/drawing/2014/main" id="{97BC389E-B12F-4CD6-AAF2-7115EB95B174}"/>
              </a:ext>
            </a:extLst>
          </p:cNvPr>
          <p:cNvGraphicFramePr>
            <a:graphicFrameLocks/>
          </p:cNvGraphicFramePr>
          <p:nvPr/>
        </p:nvGraphicFramePr>
        <p:xfrm>
          <a:off x="0" y="2"/>
          <a:ext cx="12191999" cy="6278133"/>
        </p:xfrm>
        <a:graphic>
          <a:graphicData uri="http://schemas.openxmlformats.org/drawingml/2006/table">
            <a:tbl>
              <a:tblPr firstRow="1" bandRow="1">
                <a:tableStyleId>{8799B23B-EC83-4686-B30A-512413B5E67A}</a:tableStyleId>
              </a:tblPr>
              <a:tblGrid>
                <a:gridCol w="2006221">
                  <a:extLst>
                    <a:ext uri="{9D8B030D-6E8A-4147-A177-3AD203B41FA5}">
                      <a16:colId xmlns:a16="http://schemas.microsoft.com/office/drawing/2014/main" val="20000"/>
                    </a:ext>
                  </a:extLst>
                </a:gridCol>
                <a:gridCol w="4517409">
                  <a:extLst>
                    <a:ext uri="{9D8B030D-6E8A-4147-A177-3AD203B41FA5}">
                      <a16:colId xmlns:a16="http://schemas.microsoft.com/office/drawing/2014/main" val="20001"/>
                    </a:ext>
                  </a:extLst>
                </a:gridCol>
                <a:gridCol w="4202243">
                  <a:extLst>
                    <a:ext uri="{9D8B030D-6E8A-4147-A177-3AD203B41FA5}">
                      <a16:colId xmlns:a16="http://schemas.microsoft.com/office/drawing/2014/main" val="20002"/>
                    </a:ext>
                  </a:extLst>
                </a:gridCol>
                <a:gridCol w="1466126">
                  <a:extLst>
                    <a:ext uri="{9D8B030D-6E8A-4147-A177-3AD203B41FA5}">
                      <a16:colId xmlns:a16="http://schemas.microsoft.com/office/drawing/2014/main" val="20003"/>
                    </a:ext>
                  </a:extLst>
                </a:gridCol>
              </a:tblGrid>
              <a:tr h="1056117">
                <a:tc gridSpan="4">
                  <a:txBody>
                    <a:bodyPr/>
                    <a:lstStyle/>
                    <a:p>
                      <a:pPr algn="ctr"/>
                      <a:r>
                        <a:rPr lang="en-US" sz="1800" dirty="0" err="1">
                          <a:latin typeface="Calibri" panose="020F0502020204030204" pitchFamily="34" charset="0"/>
                          <a:cs typeface="Calibri" panose="020F0502020204030204" pitchFamily="34" charset="0"/>
                        </a:rPr>
                        <a:t>Kepro</a:t>
                      </a:r>
                      <a:r>
                        <a:rPr lang="en-US" sz="1800" dirty="0">
                          <a:latin typeface="Calibri" panose="020F0502020204030204" pitchFamily="34" charset="0"/>
                          <a:cs typeface="Calibri" panose="020F0502020204030204" pitchFamily="34" charset="0"/>
                        </a:rPr>
                        <a:t> Medical</a:t>
                      </a:r>
                      <a:r>
                        <a:rPr lang="en-US" sz="1800" baseline="0" dirty="0">
                          <a:latin typeface="Calibri" panose="020F0502020204030204" pitchFamily="34" charset="0"/>
                          <a:cs typeface="Calibri" panose="020F0502020204030204" pitchFamily="34" charset="0"/>
                        </a:rPr>
                        <a:t> Contact Information</a:t>
                      </a:r>
                      <a:endParaRPr lang="en-US" sz="1800" dirty="0">
                        <a:latin typeface="Calibri" panose="020F0502020204030204" pitchFamily="34" charset="0"/>
                        <a:cs typeface="Calibri" panose="020F0502020204030204" pitchFamily="34" charset="0"/>
                      </a:endParaRP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1007 Bullitt Street</a:t>
                      </a:r>
                      <a:r>
                        <a:rPr lang="en-US" sz="1800" b="1" kern="1200" baseline="0" dirty="0">
                          <a:solidFill>
                            <a:schemeClr val="tx1"/>
                          </a:solidFill>
                          <a:effectLst/>
                          <a:latin typeface="Calibri" panose="020F0502020204030204" pitchFamily="34" charset="0"/>
                          <a:ea typeface="+mn-ea"/>
                          <a:cs typeface="Calibri" panose="020F0502020204030204" pitchFamily="34" charset="0"/>
                        </a:rPr>
                        <a:t>, </a:t>
                      </a:r>
                      <a:r>
                        <a:rPr lang="en-US" sz="1800" b="1" kern="1200" dirty="0">
                          <a:solidFill>
                            <a:schemeClr val="tx1"/>
                          </a:solidFill>
                          <a:effectLst/>
                          <a:latin typeface="Calibri" panose="020F0502020204030204" pitchFamily="34" charset="0"/>
                          <a:ea typeface="+mn-ea"/>
                          <a:cs typeface="Calibri" panose="020F0502020204030204" pitchFamily="34" charset="0"/>
                        </a:rPr>
                        <a:t>Suite 200</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Charleston, WV  25301</a:t>
                      </a:r>
                    </a:p>
                  </a:txBody>
                  <a:tcPr marL="42252" marR="42252" marT="19289" marB="19289"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marL="56336" marR="56336" marT="25718" marB="2571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052166">
                <a:tc gridSpan="4">
                  <a:txBody>
                    <a:bodyPr/>
                    <a:lstStyle/>
                    <a:p>
                      <a:pPr algn="ctr"/>
                      <a:r>
                        <a:rPr lang="en-US" sz="1800" dirty="0">
                          <a:latin typeface="Calibri" panose="020F0502020204030204" pitchFamily="34" charset="0"/>
                          <a:cs typeface="Calibri" panose="020F0502020204030204" pitchFamily="34" charset="0"/>
                        </a:rPr>
                        <a:t>1-800-346-8272 </a:t>
                      </a:r>
                      <a:r>
                        <a:rPr lang="en-US" sz="1800" baseline="0" dirty="0">
                          <a:latin typeface="Calibri" panose="020F0502020204030204" pitchFamily="34" charset="0"/>
                          <a:cs typeface="Calibri" panose="020F0502020204030204" pitchFamily="34" charset="0"/>
                        </a:rPr>
                        <a:t>EXT. 7996</a:t>
                      </a:r>
                    </a:p>
                    <a:p>
                      <a:pPr algn="ctr"/>
                      <a:r>
                        <a:rPr lang="en-US" sz="1800" baseline="0" dirty="0">
                          <a:latin typeface="Calibri" panose="020F0502020204030204" pitchFamily="34" charset="0"/>
                          <a:cs typeface="Calibri" panose="020F0502020204030204" pitchFamily="34" charset="0"/>
                        </a:rPr>
                        <a:t>MEDICAL SERVICES EMAIL: </a:t>
                      </a:r>
                      <a:r>
                        <a:rPr lang="en-US" sz="1800" baseline="0" dirty="0">
                          <a:latin typeface="Calibri" panose="020F0502020204030204" pitchFamily="34" charset="0"/>
                          <a:cs typeface="Calibri" panose="020F0502020204030204" pitchFamily="34" charset="0"/>
                          <a:hlinkClick r:id="rId2"/>
                        </a:rPr>
                        <a:t>WVMEDICALSERVICES@KEPRO.COM</a:t>
                      </a:r>
                      <a:r>
                        <a:rPr lang="en-US" sz="1800" baseline="0" dirty="0">
                          <a:latin typeface="Calibri" panose="020F0502020204030204" pitchFamily="34" charset="0"/>
                          <a:cs typeface="Calibri" panose="020F0502020204030204" pitchFamily="34" charset="0"/>
                        </a:rPr>
                        <a:t> </a:t>
                      </a:r>
                    </a:p>
                    <a:p>
                      <a:pPr algn="ctr"/>
                      <a:r>
                        <a:rPr lang="en-US" sz="1800" baseline="0" dirty="0">
                          <a:latin typeface="Calibri" panose="020F0502020204030204" pitchFamily="34" charset="0"/>
                          <a:cs typeface="Calibri" panose="020F0502020204030204" pitchFamily="34" charset="0"/>
                        </a:rPr>
                        <a:t>MEDICAL FAX NUMBER: 1-866-209-9632</a:t>
                      </a:r>
                    </a:p>
                  </a:txBody>
                  <a:tcPr marL="42252" marR="42252" marT="19289" marB="19289"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800" b="0" u="none" dirty="0">
                        <a:latin typeface="Calibri" panose="020F0502020204030204" pitchFamily="34" charset="0"/>
                        <a:cs typeface="Calibri" panose="020F0502020204030204" pitchFamily="34" charset="0"/>
                      </a:endParaRPr>
                    </a:p>
                  </a:txBody>
                  <a:tcPr marL="42252" marR="42252" marT="19289" marB="192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955601994"/>
                  </a:ext>
                </a:extLst>
              </a:tr>
              <a:tr h="338735">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EMILY PROCTOR</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MEDICAL/IDDW/BH/SUD</a:t>
                      </a:r>
                      <a:r>
                        <a:rPr lang="en-US" sz="1800" baseline="0" dirty="0">
                          <a:effectLst/>
                          <a:latin typeface="Calibri" panose="020F0502020204030204" pitchFamily="34" charset="0"/>
                          <a:ea typeface="Calibri" panose="020F0502020204030204" pitchFamily="34" charset="0"/>
                          <a:cs typeface="Calibri" panose="020F0502020204030204" pitchFamily="34" charset="0"/>
                        </a:rPr>
                        <a:t> WAIVER DIRECTOR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EBPROCTOR@KEPRO.COM </a:t>
                      </a:r>
                      <a:endPar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a:t>
                      </a:r>
                      <a:r>
                        <a:rPr lang="en-US" sz="1800" baseline="0" dirty="0">
                          <a:effectLst/>
                          <a:latin typeface="Calibri" panose="020F0502020204030204" pitchFamily="34" charset="0"/>
                          <a:ea typeface="Calibri" panose="020F0502020204030204" pitchFamily="34" charset="0"/>
                          <a:cs typeface="Calibri" panose="020F0502020204030204" pitchFamily="34" charset="0"/>
                        </a:rPr>
                        <a:t> 4455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843405155"/>
                  </a:ext>
                </a:extLst>
              </a:tr>
              <a:tr h="365361">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KAREN</a:t>
                      </a:r>
                      <a:r>
                        <a:rPr lang="en-US" sz="1800" baseline="0" dirty="0">
                          <a:effectLst/>
                          <a:latin typeface="Calibri" panose="020F0502020204030204" pitchFamily="34" charset="0"/>
                          <a:cs typeface="Calibri" panose="020F0502020204030204" pitchFamily="34" charset="0"/>
                        </a:rPr>
                        <a:t> WILKINSON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UM NURSE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4"/>
                        </a:rPr>
                        <a:t>KAREN.WILKINSON@KEPRO.COM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4474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2"/>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ALICIA PERRY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OFFICE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5"/>
                        </a:rPr>
                        <a:t>APERRY@KEPRO.COM</a:t>
                      </a:r>
                      <a:r>
                        <a:rPr lang="en-US" sz="1800" dirty="0">
                          <a:effectLst/>
                          <a:latin typeface="Calibri" panose="020F0502020204030204" pitchFamily="34" charset="0"/>
                          <a:cs typeface="Calibri" panose="020F0502020204030204" pitchFamily="34" charset="0"/>
                          <a:hlinkClick r:id="rId5"/>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3"/>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SIERRA HALL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TRAINING SPECIALIST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6"/>
                        </a:rPr>
                        <a:t>SIERRA.HALL@KEPRO.COM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6"/>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JAMI</a:t>
                      </a:r>
                      <a:r>
                        <a:rPr lang="en-US" sz="1800" baseline="0" dirty="0">
                          <a:effectLst/>
                          <a:latin typeface="Calibri" panose="020F0502020204030204" pitchFamily="34" charset="0"/>
                          <a:ea typeface="+mn-ea"/>
                          <a:cs typeface="Calibri" panose="020F0502020204030204" pitchFamily="34" charset="0"/>
                        </a:rPr>
                        <a:t> PLANTIN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7"/>
                        </a:rPr>
                        <a:t>JAMI.PLANTIN@KEPRO.COM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4502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7"/>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JASPER SMITH</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8"/>
                        </a:rPr>
                        <a:t>JASPER.SMITH@KEPRO.COM</a:t>
                      </a:r>
                      <a:r>
                        <a:rPr lang="en-US" sz="1800" dirty="0">
                          <a:effectLst/>
                          <a:latin typeface="Calibri" panose="020F0502020204030204" pitchFamily="34" charset="0"/>
                          <a:cs typeface="Calibri" panose="020F0502020204030204" pitchFamily="34" charset="0"/>
                          <a:hlinkClick r:id="rId8"/>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4490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260721950"/>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JOHN</a:t>
                      </a:r>
                      <a:r>
                        <a:rPr lang="en-US" sz="1800" baseline="0" dirty="0">
                          <a:effectLst/>
                          <a:latin typeface="Calibri" panose="020F0502020204030204" pitchFamily="34" charset="0"/>
                          <a:ea typeface="+mn-ea"/>
                          <a:cs typeface="Calibri" panose="020F0502020204030204" pitchFamily="34" charset="0"/>
                        </a:rPr>
                        <a:t> JONES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9"/>
                        </a:rPr>
                        <a:t>JOJONES@KEPRO.COM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4431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945899293"/>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LAUREN PAYNE</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CUSTOMER SERVICE REP</a:t>
                      </a:r>
                    </a:p>
                  </a:txBody>
                  <a:tcPr marL="31689" marR="31689" marT="0" marB="0"/>
                </a:tc>
                <a:tc>
                  <a:txBody>
                    <a:bodyPr/>
                    <a:lstStyle/>
                    <a:p>
                      <a:pPr marL="0" marR="0">
                        <a:lnSpc>
                          <a:spcPct val="107000"/>
                        </a:lnSpc>
                        <a:spcBef>
                          <a:spcPts val="0"/>
                        </a:spcBef>
                        <a:spcAft>
                          <a:spcPts val="800"/>
                        </a:spcAft>
                      </a:pP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0"/>
                        </a:rPr>
                        <a:t>LPAYNE@KEPRO.COM</a:t>
                      </a:r>
                      <a:endPar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 4408</a:t>
                      </a:r>
                    </a:p>
                  </a:txBody>
                  <a:tcPr marL="31689" marR="31689" marT="0" marB="0"/>
                </a:tc>
                <a:extLst>
                  <a:ext uri="{0D108BD9-81ED-4DB2-BD59-A6C34878D82A}">
                    <a16:rowId xmlns:a16="http://schemas.microsoft.com/office/drawing/2014/main" val="970936977"/>
                  </a:ext>
                </a:extLst>
              </a:tr>
              <a:tr h="1326034">
                <a:tc gridSpan="4">
                  <a:txBody>
                    <a:bodyPr/>
                    <a:lstStyle/>
                    <a:p>
                      <a:pPr marL="0" algn="l" defTabSz="914400" rtl="0" eaLnBrk="1" latinLnBrk="0" hangingPunct="1"/>
                      <a:r>
                        <a:rPr lang="en-US" sz="1800" kern="1200" dirty="0">
                          <a:latin typeface="Calibri" panose="020F0502020204030204" pitchFamily="34" charset="0"/>
                          <a:cs typeface="Calibri" panose="020F0502020204030204" pitchFamily="34" charset="0"/>
                        </a:rPr>
                        <a:t>GENERAL KEPRO AND WVCHIP INFORMATION: </a:t>
                      </a:r>
                      <a:r>
                        <a:rPr lang="en-US" sz="1800" kern="1200" dirty="0">
                          <a:latin typeface="Calibri" panose="020F0502020204030204" pitchFamily="34" charset="0"/>
                          <a:cs typeface="Calibri" panose="020F0502020204030204" pitchFamily="34" charset="0"/>
                          <a:hlinkClick r:id="rId11"/>
                        </a:rPr>
                        <a:t>WWW.WVASO.KEPRO.COM</a:t>
                      </a:r>
                      <a:r>
                        <a:rPr lang="en-US" sz="1800" kern="1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latin typeface="Calibri" panose="020F0502020204030204" pitchFamily="34" charset="0"/>
                          <a:cs typeface="Calibri" panose="020F0502020204030204" pitchFamily="34" charset="0"/>
                        </a:rPr>
                        <a:t>FOR SUBMITTING AUTHORIZATIONS: </a:t>
                      </a:r>
                      <a:r>
                        <a:rPr lang="en-US" sz="1800" kern="1200" baseline="0" dirty="0">
                          <a:latin typeface="Calibri" panose="020F0502020204030204" pitchFamily="34" charset="0"/>
                          <a:cs typeface="Calibri" panose="020F0502020204030204" pitchFamily="34" charset="0"/>
                          <a:hlinkClick r:id="rId12"/>
                        </a:rPr>
                        <a:t>HTTPS://PROVIDERPORTAL.KEPRO.COM</a:t>
                      </a:r>
                      <a:r>
                        <a:rPr lang="en-US" sz="1800" kern="1200" baseline="0" dirty="0">
                          <a:latin typeface="Calibri" panose="020F0502020204030204" pitchFamily="34" charset="0"/>
                          <a:cs typeface="Calibri" panose="020F0502020204030204" pitchFamily="34" charset="0"/>
                        </a:rPr>
                        <a:t> </a:t>
                      </a:r>
                    </a:p>
                    <a:p>
                      <a:pPr marL="0" algn="l" defTabSz="914400" rtl="0" eaLnBrk="1" latinLnBrk="0" hangingPunct="1"/>
                      <a:r>
                        <a:rPr lang="en-US" sz="1800" kern="1200" baseline="0" dirty="0">
                          <a:latin typeface="Calibri" panose="020F0502020204030204" pitchFamily="34" charset="0"/>
                          <a:cs typeface="Calibri" panose="020F0502020204030204" pitchFamily="34" charset="0"/>
                        </a:rPr>
                        <a:t>WEBSITE FOR ORG MANAGERS TO REGISTER/ADD/MODIFY USERS: </a:t>
                      </a:r>
                      <a:r>
                        <a:rPr lang="en-US" sz="1800" kern="1200" baseline="0" dirty="0">
                          <a:latin typeface="Calibri" panose="020F0502020204030204" pitchFamily="34" charset="0"/>
                          <a:cs typeface="Calibri" panose="020F0502020204030204" pitchFamily="34" charset="0"/>
                          <a:hlinkClick r:id="rId13"/>
                        </a:rPr>
                        <a:t>HTTPS://C3WV.KEPRO.COM</a:t>
                      </a:r>
                      <a:r>
                        <a:rPr lang="en-US" sz="1800" kern="1200" baseline="0" dirty="0">
                          <a:latin typeface="Calibri" panose="020F0502020204030204" pitchFamily="34" charset="0"/>
                          <a:cs typeface="Calibri" panose="020F0502020204030204" pitchFamily="34" charset="0"/>
                        </a:rPr>
                        <a:t> </a:t>
                      </a:r>
                      <a:endParaRPr lang="en-US" sz="1800" kern="1200" baseline="0" dirty="0">
                        <a:solidFill>
                          <a:schemeClr val="tx1"/>
                        </a:solidFill>
                        <a:latin typeface="Calibri" panose="020F0502020204030204" pitchFamily="34" charset="0"/>
                        <a:cs typeface="Calibri" panose="020F0502020204030204" pitchFamily="34" charset="0"/>
                      </a:endParaRPr>
                    </a:p>
                  </a:txBody>
                  <a:tcPr marL="42252" marR="42252" marT="19289" marB="19289"/>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2205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D454-02F6-41A4-81A7-80BB3BFA5A80}"/>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E86F2262-6AC3-4B5D-9367-E7284C51DA72}"/>
              </a:ext>
            </a:extLst>
          </p:cNvPr>
          <p:cNvSpPr>
            <a:spLocks noGrp="1"/>
          </p:cNvSpPr>
          <p:nvPr>
            <p:ph type="sldNum" sz="quarter" idx="12"/>
          </p:nvPr>
        </p:nvSpPr>
        <p:spPr/>
        <p:txBody>
          <a:bodyPr/>
          <a:lstStyle/>
          <a:p>
            <a:fld id="{A61461B8-AA76-453F-B73D-468961986FD9}" type="slidenum">
              <a:rPr lang="en-US" smtClean="0"/>
              <a:t>21</a:t>
            </a:fld>
            <a:endParaRPr lang="en-US"/>
          </a:p>
        </p:txBody>
      </p:sp>
      <p:pic>
        <p:nvPicPr>
          <p:cNvPr id="6" name="Picture Placeholder 5">
            <a:extLst>
              <a:ext uri="{FF2B5EF4-FFF2-40B4-BE49-F238E27FC236}">
                <a16:creationId xmlns:a16="http://schemas.microsoft.com/office/drawing/2014/main" id="{098CF305-6DC5-49AD-B73C-29F2D63D8936}"/>
              </a:ext>
            </a:extLst>
          </p:cNvPr>
          <p:cNvPicPr>
            <a:picLocks noGrp="1" noChangeAspect="1"/>
          </p:cNvPicPr>
          <p:nvPr>
            <p:ph type="pic" sz="quarter" idx="19"/>
          </p:nvPr>
        </p:nvPicPr>
        <p:blipFill>
          <a:blip r:embed="rId2"/>
          <a:srcRect t="12531" b="12531"/>
          <a:stretch>
            <a:fillRect/>
          </a:stretch>
        </p:blipFill>
        <p:spPr>
          <a:xfrm>
            <a:off x="606425" y="0"/>
            <a:ext cx="10979150" cy="3217863"/>
          </a:xfrm>
          <a:prstGeom prst="rect">
            <a:avLst/>
          </a:prstGeom>
        </p:spPr>
      </p:pic>
    </p:spTree>
    <p:extLst>
      <p:ext uri="{BB962C8B-B14F-4D97-AF65-F5344CB8AC3E}">
        <p14:creationId xmlns:p14="http://schemas.microsoft.com/office/powerpoint/2010/main" val="96950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1A3E-249B-48A1-AE89-B8C115D8905D}"/>
              </a:ext>
            </a:extLst>
          </p:cNvPr>
          <p:cNvSpPr>
            <a:spLocks noGrp="1"/>
          </p:cNvSpPr>
          <p:nvPr>
            <p:ph type="title"/>
          </p:nvPr>
        </p:nvSpPr>
        <p:spPr/>
        <p:txBody>
          <a:bodyPr/>
          <a:lstStyle/>
          <a:p>
            <a:r>
              <a:rPr lang="en-US" dirty="0"/>
              <a:t>PT/OT Prior Authorization Process</a:t>
            </a:r>
          </a:p>
        </p:txBody>
      </p:sp>
      <p:sp>
        <p:nvSpPr>
          <p:cNvPr id="4" name="Slide Number Placeholder 3">
            <a:extLst>
              <a:ext uri="{FF2B5EF4-FFF2-40B4-BE49-F238E27FC236}">
                <a16:creationId xmlns:a16="http://schemas.microsoft.com/office/drawing/2014/main" id="{EF7B1E81-F79C-4D77-8FC2-FC632725949F}"/>
              </a:ext>
            </a:extLst>
          </p:cNvPr>
          <p:cNvSpPr>
            <a:spLocks noGrp="1"/>
          </p:cNvSpPr>
          <p:nvPr>
            <p:ph type="sldNum" sz="quarter" idx="12"/>
          </p:nvPr>
        </p:nvSpPr>
        <p:spPr/>
        <p:txBody>
          <a:bodyPr/>
          <a:lstStyle/>
          <a:p>
            <a:fld id="{C588FBE9-5652-417C-905A-B0146BFEBB41}" type="slidenum">
              <a:rPr lang="en-US" smtClean="0"/>
              <a:t>3</a:t>
            </a:fld>
            <a:endParaRPr lang="en-US"/>
          </a:p>
        </p:txBody>
      </p:sp>
      <p:sp>
        <p:nvSpPr>
          <p:cNvPr id="5" name="Text Placeholder 6">
            <a:extLst>
              <a:ext uri="{FF2B5EF4-FFF2-40B4-BE49-F238E27FC236}">
                <a16:creationId xmlns:a16="http://schemas.microsoft.com/office/drawing/2014/main" id="{305AA858-5332-4224-A196-065CD0D6CFF7}"/>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WV Medicaid members can receive up to 20 visits of PT/OT per calendar year.</a:t>
            </a:r>
          </a:p>
          <a:p>
            <a:pPr>
              <a:buFont typeface="Arial" panose="020B0604020202020204" pitchFamily="34" charset="0"/>
              <a:buChar char="•"/>
            </a:pPr>
            <a:r>
              <a:rPr lang="en-US" sz="1800" dirty="0"/>
              <a:t>Prior authorization is required for members to exceed 20 visits in a calendar year.</a:t>
            </a:r>
          </a:p>
          <a:p>
            <a:pPr>
              <a:buFont typeface="Arial" panose="020B0604020202020204" pitchFamily="34" charset="0"/>
              <a:buChar char="•"/>
            </a:pPr>
            <a:r>
              <a:rPr lang="en-US" sz="1800" dirty="0"/>
              <a:t>A calendar year is the timeframe between January 1st and December 31st.</a:t>
            </a:r>
          </a:p>
          <a:p>
            <a:pPr>
              <a:buFont typeface="Arial" panose="020B0604020202020204" pitchFamily="34" charset="0"/>
              <a:buChar char="•"/>
            </a:pPr>
            <a:r>
              <a:rPr lang="en-US" sz="1800" dirty="0"/>
              <a:t>It is recommended that an Initial request be submitted for benefit tracking.</a:t>
            </a:r>
          </a:p>
          <a:p>
            <a:pPr lvl="1"/>
            <a:r>
              <a:rPr lang="en-US" sz="1600" dirty="0"/>
              <a:t>This process helps to minimize duplication of services.</a:t>
            </a:r>
          </a:p>
          <a:p>
            <a:pPr lvl="1"/>
            <a:r>
              <a:rPr lang="en-US" sz="1600" dirty="0"/>
              <a:t>It can alert you of initial requests that have already been submitted in the C3 system by your agency or other agencies.</a:t>
            </a:r>
          </a:p>
          <a:p>
            <a:pPr lvl="1"/>
            <a:r>
              <a:rPr lang="en-US" sz="1600" dirty="0"/>
              <a:t>Allows easy submission for established request using our Copy for New Submission Process (more information on this can be requested). </a:t>
            </a:r>
          </a:p>
          <a:p>
            <a:pPr>
              <a:buFont typeface="Arial" panose="020B0604020202020204" pitchFamily="34" charset="0"/>
              <a:buChar char="•"/>
            </a:pPr>
            <a:r>
              <a:rPr lang="en-US" sz="1800" dirty="0"/>
              <a:t>Evaluations do not require a prior authorization unless a modality is performed on the same day.</a:t>
            </a:r>
          </a:p>
          <a:p>
            <a:pPr lvl="1"/>
            <a:r>
              <a:rPr lang="en-US" sz="1600" dirty="0"/>
              <a:t>If able, please submit a PT/OT evaluation with the Initial authorization request.</a:t>
            </a:r>
          </a:p>
          <a:p>
            <a:pPr lvl="1"/>
            <a:r>
              <a:rPr lang="en-US" sz="1600" dirty="0"/>
              <a:t>It is best to submit authorizations with modalities that are needed. This cuts down on confusion.</a:t>
            </a:r>
          </a:p>
          <a:p>
            <a:endParaRPr lang="en-US" dirty="0"/>
          </a:p>
        </p:txBody>
      </p:sp>
    </p:spTree>
    <p:extLst>
      <p:ext uri="{BB962C8B-B14F-4D97-AF65-F5344CB8AC3E}">
        <p14:creationId xmlns:p14="http://schemas.microsoft.com/office/powerpoint/2010/main" val="26308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9C6C-4926-4BB5-943C-08A1A6B55CB7}"/>
              </a:ext>
            </a:extLst>
          </p:cNvPr>
          <p:cNvSpPr>
            <a:spLocks noGrp="1"/>
          </p:cNvSpPr>
          <p:nvPr>
            <p:ph type="title"/>
          </p:nvPr>
        </p:nvSpPr>
        <p:spPr/>
        <p:txBody>
          <a:bodyPr/>
          <a:lstStyle/>
          <a:p>
            <a:r>
              <a:rPr lang="en-US" dirty="0"/>
              <a:t>Authorization Numbers – Initial</a:t>
            </a:r>
          </a:p>
        </p:txBody>
      </p:sp>
      <p:sp>
        <p:nvSpPr>
          <p:cNvPr id="4" name="Slide Number Placeholder 3">
            <a:extLst>
              <a:ext uri="{FF2B5EF4-FFF2-40B4-BE49-F238E27FC236}">
                <a16:creationId xmlns:a16="http://schemas.microsoft.com/office/drawing/2014/main" id="{7065FC68-7719-478F-9356-3E9438569943}"/>
              </a:ext>
            </a:extLst>
          </p:cNvPr>
          <p:cNvSpPr>
            <a:spLocks noGrp="1"/>
          </p:cNvSpPr>
          <p:nvPr>
            <p:ph type="sldNum" sz="quarter" idx="12"/>
          </p:nvPr>
        </p:nvSpPr>
        <p:spPr/>
        <p:txBody>
          <a:bodyPr/>
          <a:lstStyle/>
          <a:p>
            <a:fld id="{C588FBE9-5652-417C-905A-B0146BFEBB41}" type="slidenum">
              <a:rPr lang="en-US" smtClean="0"/>
              <a:t>4</a:t>
            </a:fld>
            <a:endParaRPr lang="en-US"/>
          </a:p>
        </p:txBody>
      </p:sp>
      <p:sp>
        <p:nvSpPr>
          <p:cNvPr id="5" name="Content Placeholder 2">
            <a:extLst>
              <a:ext uri="{FF2B5EF4-FFF2-40B4-BE49-F238E27FC236}">
                <a16:creationId xmlns:a16="http://schemas.microsoft.com/office/drawing/2014/main" id="{FF66BB53-769A-4E35-8D43-114B9F3FCEB2}"/>
              </a:ext>
            </a:extLst>
          </p:cNvPr>
          <p:cNvSpPr txBox="1">
            <a:spLocks/>
          </p:cNvSpPr>
          <p:nvPr/>
        </p:nvSpPr>
        <p:spPr>
          <a:xfrm>
            <a:off x="997283" y="1535876"/>
            <a:ext cx="4267200" cy="548640"/>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u="sng" dirty="0"/>
              <a:t>Fee-for-Service Members</a:t>
            </a:r>
            <a:endParaRPr lang="en-US" u="sng" dirty="0"/>
          </a:p>
        </p:txBody>
      </p:sp>
      <p:sp>
        <p:nvSpPr>
          <p:cNvPr id="6" name="Text Placeholder 5">
            <a:extLst>
              <a:ext uri="{FF2B5EF4-FFF2-40B4-BE49-F238E27FC236}">
                <a16:creationId xmlns:a16="http://schemas.microsoft.com/office/drawing/2014/main" id="{E6318791-8A52-4C61-A340-2CE515E54DCC}"/>
              </a:ext>
            </a:extLst>
          </p:cNvPr>
          <p:cNvSpPr txBox="1">
            <a:spLocks/>
          </p:cNvSpPr>
          <p:nvPr/>
        </p:nvSpPr>
        <p:spPr>
          <a:xfrm>
            <a:off x="6541294" y="1535876"/>
            <a:ext cx="4267200" cy="548640"/>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u="sng" dirty="0"/>
              <a:t>Alternative Benefit Plan</a:t>
            </a:r>
          </a:p>
        </p:txBody>
      </p:sp>
      <p:sp>
        <p:nvSpPr>
          <p:cNvPr id="7" name="Text Placeholder 3">
            <a:extLst>
              <a:ext uri="{FF2B5EF4-FFF2-40B4-BE49-F238E27FC236}">
                <a16:creationId xmlns:a16="http://schemas.microsoft.com/office/drawing/2014/main" id="{AC590D06-BDCA-4242-8061-AD1BD7CE2D05}"/>
              </a:ext>
            </a:extLst>
          </p:cNvPr>
          <p:cNvSpPr txBox="1">
            <a:spLocks/>
          </p:cNvSpPr>
          <p:nvPr/>
        </p:nvSpPr>
        <p:spPr>
          <a:xfrm>
            <a:off x="866777" y="2079056"/>
            <a:ext cx="452821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The authorization numbers for Initial requests will be suppressed.</a:t>
            </a:r>
          </a:p>
          <a:p>
            <a:pPr>
              <a:buFont typeface="Arial" panose="020B0604020202020204" pitchFamily="34" charset="0"/>
              <a:buChar char="•"/>
            </a:pPr>
            <a:r>
              <a:rPr lang="en-US" sz="1800" dirty="0"/>
              <a:t>This means that no authorization number will be generated and sent to DXC (claims payer).</a:t>
            </a:r>
          </a:p>
          <a:p>
            <a:pPr>
              <a:buFont typeface="Arial" panose="020B0604020202020204" pitchFamily="34" charset="0"/>
              <a:buChar char="•"/>
            </a:pPr>
            <a:r>
              <a:rPr lang="en-US" sz="1800" dirty="0"/>
              <a:t>The system will generate all zeros as a place holder in the C3 system. DO NOT USE THIS FOR BILLING PURPOSES.</a:t>
            </a:r>
          </a:p>
          <a:p>
            <a:endParaRPr lang="en-US" dirty="0"/>
          </a:p>
        </p:txBody>
      </p:sp>
      <p:sp>
        <p:nvSpPr>
          <p:cNvPr id="8" name="TextBox 7">
            <a:extLst>
              <a:ext uri="{FF2B5EF4-FFF2-40B4-BE49-F238E27FC236}">
                <a16:creationId xmlns:a16="http://schemas.microsoft.com/office/drawing/2014/main" id="{E39251E5-D173-4455-80E9-76D5D582E28E}"/>
              </a:ext>
            </a:extLst>
          </p:cNvPr>
          <p:cNvSpPr txBox="1"/>
          <p:nvPr/>
        </p:nvSpPr>
        <p:spPr>
          <a:xfrm>
            <a:off x="6376989" y="2079056"/>
            <a:ext cx="4595811" cy="2869503"/>
          </a:xfrm>
          <a:prstGeom prst="rect">
            <a:avLst/>
          </a:prstGeom>
          <a:noFill/>
        </p:spPr>
        <p:txBody>
          <a:bodyPr wrap="square" rtlCol="0">
            <a:spAutoFit/>
          </a:bodyPr>
          <a:lstStyle/>
          <a:p>
            <a:pPr marL="342900" indent="-342900">
              <a:lnSpc>
                <a:spcPct val="90000"/>
              </a:lnSpc>
              <a:spcBef>
                <a:spcPts val="1000"/>
              </a:spcBef>
              <a:buClr>
                <a:srgbClr val="EF8A44"/>
              </a:buClr>
              <a:buFont typeface="Arial" panose="020B0604020202020204" pitchFamily="34" charset="0"/>
              <a:buChar char="•"/>
            </a:pPr>
            <a:r>
              <a:rPr lang="en-US" b="1" dirty="0">
                <a:latin typeface="Raleway SemiBold" panose="020B0703030101060003" pitchFamily="34" charset="0"/>
              </a:rPr>
              <a:t>The authorization numbers for Initial requests will be suppressed.</a:t>
            </a:r>
          </a:p>
          <a:p>
            <a:pPr marL="342900" indent="-342900">
              <a:lnSpc>
                <a:spcPct val="90000"/>
              </a:lnSpc>
              <a:spcBef>
                <a:spcPts val="1000"/>
              </a:spcBef>
              <a:buClr>
                <a:srgbClr val="EF8A44"/>
              </a:buClr>
              <a:buFont typeface="Arial" panose="020B0604020202020204" pitchFamily="34" charset="0"/>
              <a:buChar char="•"/>
            </a:pPr>
            <a:r>
              <a:rPr lang="en-US" b="1" dirty="0">
                <a:latin typeface="Raleway SemiBold" panose="020B0703030101060003" pitchFamily="34" charset="0"/>
              </a:rPr>
              <a:t>This means that no authorization number will be generated and sent to DXC (claims payer).</a:t>
            </a:r>
          </a:p>
          <a:p>
            <a:pPr marL="342900" indent="-342900">
              <a:lnSpc>
                <a:spcPct val="90000"/>
              </a:lnSpc>
              <a:spcBef>
                <a:spcPts val="1000"/>
              </a:spcBef>
              <a:buClr>
                <a:srgbClr val="EF8A44"/>
              </a:buClr>
              <a:buFont typeface="Arial" panose="020B0604020202020204" pitchFamily="34" charset="0"/>
              <a:buChar char="•"/>
            </a:pPr>
            <a:r>
              <a:rPr lang="en-US" b="1" dirty="0">
                <a:latin typeface="Raleway SemiBold" panose="020B0703030101060003" pitchFamily="34" charset="0"/>
              </a:rPr>
              <a:t>The system will generate all zeros as a place holder in the C3 system. DO NOT USE THIS FOR BILLING PURPOSES.</a:t>
            </a:r>
          </a:p>
          <a:p>
            <a:endParaRPr lang="en-US" dirty="0"/>
          </a:p>
        </p:txBody>
      </p:sp>
      <p:sp>
        <p:nvSpPr>
          <p:cNvPr id="9" name="TextBox 8">
            <a:extLst>
              <a:ext uri="{FF2B5EF4-FFF2-40B4-BE49-F238E27FC236}">
                <a16:creationId xmlns:a16="http://schemas.microsoft.com/office/drawing/2014/main" id="{C44963BF-2D3B-4805-98BC-4E325F27F592}"/>
              </a:ext>
            </a:extLst>
          </p:cNvPr>
          <p:cNvSpPr txBox="1"/>
          <p:nvPr/>
        </p:nvSpPr>
        <p:spPr>
          <a:xfrm>
            <a:off x="1071644" y="4948559"/>
            <a:ext cx="4814346" cy="584775"/>
          </a:xfrm>
          <a:prstGeom prst="rect">
            <a:avLst/>
          </a:prstGeom>
          <a:noFill/>
        </p:spPr>
        <p:txBody>
          <a:bodyPr wrap="square" rtlCol="0">
            <a:spAutoFit/>
          </a:bodyPr>
          <a:lstStyle/>
          <a:p>
            <a:pPr algn="l"/>
            <a:r>
              <a:rPr lang="en-US" sz="1600" b="1" i="1" dirty="0">
                <a:latin typeface="+mj-lt"/>
                <a:cs typeface="Calibri" panose="020F0502020204030204" pitchFamily="34" charset="0"/>
              </a:rPr>
              <a:t>*It is the provider’s responsibility to check the member’s Medicaid status/type.</a:t>
            </a:r>
          </a:p>
        </p:txBody>
      </p:sp>
    </p:spTree>
    <p:extLst>
      <p:ext uri="{BB962C8B-B14F-4D97-AF65-F5344CB8AC3E}">
        <p14:creationId xmlns:p14="http://schemas.microsoft.com/office/powerpoint/2010/main" val="74657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0820-D55F-4502-B649-0CCF13BE786E}"/>
              </a:ext>
            </a:extLst>
          </p:cNvPr>
          <p:cNvSpPr>
            <a:spLocks noGrp="1"/>
          </p:cNvSpPr>
          <p:nvPr>
            <p:ph type="title"/>
          </p:nvPr>
        </p:nvSpPr>
        <p:spPr/>
        <p:txBody>
          <a:bodyPr/>
          <a:lstStyle/>
          <a:p>
            <a:r>
              <a:rPr lang="en-US" dirty="0"/>
              <a:t>Initial vs. Established Scenarios</a:t>
            </a:r>
          </a:p>
        </p:txBody>
      </p:sp>
      <p:sp>
        <p:nvSpPr>
          <p:cNvPr id="4" name="Slide Number Placeholder 3">
            <a:extLst>
              <a:ext uri="{FF2B5EF4-FFF2-40B4-BE49-F238E27FC236}">
                <a16:creationId xmlns:a16="http://schemas.microsoft.com/office/drawing/2014/main" id="{C5229DC9-F1AA-44D7-9DF6-4EBBB2A25243}"/>
              </a:ext>
            </a:extLst>
          </p:cNvPr>
          <p:cNvSpPr>
            <a:spLocks noGrp="1"/>
          </p:cNvSpPr>
          <p:nvPr>
            <p:ph type="sldNum" sz="quarter" idx="12"/>
          </p:nvPr>
        </p:nvSpPr>
        <p:spPr/>
        <p:txBody>
          <a:bodyPr/>
          <a:lstStyle/>
          <a:p>
            <a:fld id="{C588FBE9-5652-417C-905A-B0146BFEBB41}" type="slidenum">
              <a:rPr lang="en-US" smtClean="0"/>
              <a:t>5</a:t>
            </a:fld>
            <a:endParaRPr lang="en-US"/>
          </a:p>
        </p:txBody>
      </p:sp>
      <p:sp>
        <p:nvSpPr>
          <p:cNvPr id="5" name="Text Placeholder 2">
            <a:extLst>
              <a:ext uri="{FF2B5EF4-FFF2-40B4-BE49-F238E27FC236}">
                <a16:creationId xmlns:a16="http://schemas.microsoft.com/office/drawing/2014/main" id="{777126CA-88A6-4FA1-9F80-AA30101585E3}"/>
              </a:ext>
            </a:extLst>
          </p:cNvPr>
          <p:cNvSpPr txBox="1">
            <a:spLocks/>
          </p:cNvSpPr>
          <p:nvPr/>
        </p:nvSpPr>
        <p:spPr>
          <a:xfrm>
            <a:off x="1781865" y="1712766"/>
            <a:ext cx="3024345" cy="54864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u="sng"/>
              <a:t>20 Visits Available</a:t>
            </a:r>
            <a:endParaRPr lang="en-US" sz="1800" u="sng" dirty="0"/>
          </a:p>
        </p:txBody>
      </p:sp>
      <p:sp>
        <p:nvSpPr>
          <p:cNvPr id="6" name="Text Placeholder 4">
            <a:extLst>
              <a:ext uri="{FF2B5EF4-FFF2-40B4-BE49-F238E27FC236}">
                <a16:creationId xmlns:a16="http://schemas.microsoft.com/office/drawing/2014/main" id="{CA17690D-C7BE-4A00-A125-EFA7D82FDA37}"/>
              </a:ext>
            </a:extLst>
          </p:cNvPr>
          <p:cNvSpPr txBox="1">
            <a:spLocks/>
          </p:cNvSpPr>
          <p:nvPr/>
        </p:nvSpPr>
        <p:spPr>
          <a:xfrm>
            <a:off x="6949104" y="1712766"/>
            <a:ext cx="2795426" cy="390326"/>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u="sng"/>
              <a:t>20 Visits Utilized</a:t>
            </a:r>
            <a:endParaRPr lang="en-US" sz="1800" u="sng" dirty="0"/>
          </a:p>
        </p:txBody>
      </p:sp>
      <p:sp>
        <p:nvSpPr>
          <p:cNvPr id="7" name="Content Placeholder 3">
            <a:extLst>
              <a:ext uri="{FF2B5EF4-FFF2-40B4-BE49-F238E27FC236}">
                <a16:creationId xmlns:a16="http://schemas.microsoft.com/office/drawing/2014/main" id="{81859EB2-7F6F-4E69-B86C-0AC382CAF4ED}"/>
              </a:ext>
            </a:extLst>
          </p:cNvPr>
          <p:cNvSpPr txBox="1">
            <a:spLocks/>
          </p:cNvSpPr>
          <p:nvPr/>
        </p:nvSpPr>
        <p:spPr>
          <a:xfrm>
            <a:off x="1160438" y="2152224"/>
            <a:ext cx="4267200" cy="3838340"/>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Jane has come to a PT/OT provider on January 1</a:t>
            </a:r>
            <a:r>
              <a:rPr lang="en-US" baseline="30000" dirty="0"/>
              <a:t>st</a:t>
            </a:r>
            <a:r>
              <a:rPr lang="en-US" dirty="0"/>
              <a:t> for a complaint.</a:t>
            </a:r>
          </a:p>
          <a:p>
            <a:pPr>
              <a:buFont typeface="Arial" panose="020B0604020202020204" pitchFamily="34" charset="0"/>
              <a:buChar char="•"/>
            </a:pPr>
            <a:r>
              <a:rPr lang="en-US" dirty="0"/>
              <a:t>Jane has yet to use her 20 visits available through her benefit.</a:t>
            </a:r>
          </a:p>
          <a:p>
            <a:pPr>
              <a:buFont typeface="Arial" panose="020B0604020202020204" pitchFamily="34" charset="0"/>
              <a:buChar char="•"/>
            </a:pPr>
            <a:r>
              <a:rPr lang="en-US" dirty="0"/>
              <a:t>Even if Jane has been a patient of that provider for the last 9 months. Once the new calendar year begins the provider would start the Initial Prior Authorization Request in the C3 system.</a:t>
            </a:r>
          </a:p>
          <a:p>
            <a:pPr>
              <a:buFont typeface="Arial" panose="020B0604020202020204" pitchFamily="34" charset="0"/>
              <a:buChar char="•"/>
            </a:pPr>
            <a:r>
              <a:rPr lang="en-US" dirty="0"/>
              <a:t>The system will suppress the authorization number and the provider can start rendering services.</a:t>
            </a:r>
          </a:p>
        </p:txBody>
      </p:sp>
      <p:sp>
        <p:nvSpPr>
          <p:cNvPr id="8" name="Content Placeholder 5">
            <a:extLst>
              <a:ext uri="{FF2B5EF4-FFF2-40B4-BE49-F238E27FC236}">
                <a16:creationId xmlns:a16="http://schemas.microsoft.com/office/drawing/2014/main" id="{8473129A-0BCE-4636-A2A0-7DC6C36589D8}"/>
              </a:ext>
            </a:extLst>
          </p:cNvPr>
          <p:cNvSpPr txBox="1">
            <a:spLocks/>
          </p:cNvSpPr>
          <p:nvPr/>
        </p:nvSpPr>
        <p:spPr>
          <a:xfrm>
            <a:off x="6213217" y="2152224"/>
            <a:ext cx="4267200" cy="3838340"/>
          </a:xfrm>
          <a:prstGeom prst="rect">
            <a:avLst/>
          </a:prstGeom>
        </p:spPr>
        <p:txBody>
          <a:bodyPr>
            <a:normAutofit fontScale="92500"/>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700" dirty="0"/>
              <a:t>Jane has been seen by a PT/OT provider and has utilized all 20 visits after January 1</a:t>
            </a:r>
            <a:r>
              <a:rPr lang="en-US" sz="1700" baseline="30000" dirty="0"/>
              <a:t>st</a:t>
            </a:r>
            <a:r>
              <a:rPr lang="en-US" sz="1700" dirty="0"/>
              <a:t> of current calendar year.</a:t>
            </a:r>
          </a:p>
          <a:p>
            <a:pPr>
              <a:buFont typeface="Arial" panose="020B0604020202020204" pitchFamily="34" charset="0"/>
              <a:buChar char="•"/>
            </a:pPr>
            <a:r>
              <a:rPr lang="en-US" sz="1700" dirty="0"/>
              <a:t>The provider would start an Established Prior Authorization Request in the C3 system.</a:t>
            </a:r>
          </a:p>
          <a:p>
            <a:pPr lvl="1"/>
            <a:r>
              <a:rPr lang="en-US" sz="1500" dirty="0"/>
              <a:t>Even if the provider cannot see an Initial request started in C3 but knows the member has been seen for 20 visits.</a:t>
            </a:r>
          </a:p>
          <a:p>
            <a:pPr lvl="1"/>
            <a:r>
              <a:rPr lang="en-US" sz="1500" dirty="0"/>
              <a:t>If an Initial request is already approved the system will not allow another to be created for that calendar year.</a:t>
            </a:r>
          </a:p>
          <a:p>
            <a:pPr>
              <a:buFont typeface="Arial" panose="020B0604020202020204" pitchFamily="34" charset="0"/>
              <a:buChar char="•"/>
            </a:pPr>
            <a:r>
              <a:rPr lang="en-US" sz="1700" dirty="0"/>
              <a:t>The system will generate a billable authorization number when the case is completed and approved.</a:t>
            </a:r>
          </a:p>
        </p:txBody>
      </p:sp>
    </p:spTree>
    <p:extLst>
      <p:ext uri="{BB962C8B-B14F-4D97-AF65-F5344CB8AC3E}">
        <p14:creationId xmlns:p14="http://schemas.microsoft.com/office/powerpoint/2010/main" val="26332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A4F9-FFD4-426C-8918-FD9EA87B7E8C}"/>
              </a:ext>
            </a:extLst>
          </p:cNvPr>
          <p:cNvSpPr>
            <a:spLocks noGrp="1"/>
          </p:cNvSpPr>
          <p:nvPr>
            <p:ph type="title"/>
          </p:nvPr>
        </p:nvSpPr>
        <p:spPr/>
        <p:txBody>
          <a:bodyPr/>
          <a:lstStyle/>
          <a:p>
            <a:r>
              <a:rPr lang="en-US" dirty="0"/>
              <a:t>Initial vs. Established</a:t>
            </a:r>
          </a:p>
        </p:txBody>
      </p:sp>
      <p:sp>
        <p:nvSpPr>
          <p:cNvPr id="4" name="Slide Number Placeholder 3">
            <a:extLst>
              <a:ext uri="{FF2B5EF4-FFF2-40B4-BE49-F238E27FC236}">
                <a16:creationId xmlns:a16="http://schemas.microsoft.com/office/drawing/2014/main" id="{5FFA7F83-6478-4029-A2EB-BC8FFA38E03E}"/>
              </a:ext>
            </a:extLst>
          </p:cNvPr>
          <p:cNvSpPr>
            <a:spLocks noGrp="1"/>
          </p:cNvSpPr>
          <p:nvPr>
            <p:ph type="sldNum" sz="quarter" idx="12"/>
          </p:nvPr>
        </p:nvSpPr>
        <p:spPr/>
        <p:txBody>
          <a:bodyPr/>
          <a:lstStyle/>
          <a:p>
            <a:fld id="{C588FBE9-5652-417C-905A-B0146BFEBB41}" type="slidenum">
              <a:rPr lang="en-US" smtClean="0"/>
              <a:t>6</a:t>
            </a:fld>
            <a:endParaRPr lang="en-US"/>
          </a:p>
        </p:txBody>
      </p:sp>
      <p:sp>
        <p:nvSpPr>
          <p:cNvPr id="5" name="Text Placeholder 4">
            <a:extLst>
              <a:ext uri="{FF2B5EF4-FFF2-40B4-BE49-F238E27FC236}">
                <a16:creationId xmlns:a16="http://schemas.microsoft.com/office/drawing/2014/main" id="{D5F813B8-AF78-4742-8B3D-72CF1038472C}"/>
              </a:ext>
            </a:extLst>
          </p:cNvPr>
          <p:cNvSpPr txBox="1">
            <a:spLocks/>
          </p:cNvSpPr>
          <p:nvPr/>
        </p:nvSpPr>
        <p:spPr>
          <a:xfrm>
            <a:off x="1995697" y="1447680"/>
            <a:ext cx="2698610" cy="424446"/>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u="sng"/>
              <a:t>Initial Request</a:t>
            </a:r>
            <a:endParaRPr lang="en-US" sz="1800" u="sng" dirty="0"/>
          </a:p>
        </p:txBody>
      </p:sp>
      <p:sp>
        <p:nvSpPr>
          <p:cNvPr id="6" name="Text Placeholder 6">
            <a:extLst>
              <a:ext uri="{FF2B5EF4-FFF2-40B4-BE49-F238E27FC236}">
                <a16:creationId xmlns:a16="http://schemas.microsoft.com/office/drawing/2014/main" id="{F4B155AE-3640-401A-A5EE-8073C2623D3C}"/>
              </a:ext>
            </a:extLst>
          </p:cNvPr>
          <p:cNvSpPr txBox="1">
            <a:spLocks/>
          </p:cNvSpPr>
          <p:nvPr/>
        </p:nvSpPr>
        <p:spPr>
          <a:xfrm>
            <a:off x="7112850" y="1399913"/>
            <a:ext cx="3082028" cy="472213"/>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u="sng"/>
              <a:t>Established Request</a:t>
            </a:r>
            <a:endParaRPr lang="en-US" sz="1800" u="sng" dirty="0"/>
          </a:p>
        </p:txBody>
      </p:sp>
      <p:sp>
        <p:nvSpPr>
          <p:cNvPr id="7" name="Content Placeholder 5">
            <a:extLst>
              <a:ext uri="{FF2B5EF4-FFF2-40B4-BE49-F238E27FC236}">
                <a16:creationId xmlns:a16="http://schemas.microsoft.com/office/drawing/2014/main" id="{88191BE6-B43E-41D5-B23A-AA621EBB0581}"/>
              </a:ext>
            </a:extLst>
          </p:cNvPr>
          <p:cNvSpPr txBox="1">
            <a:spLocks/>
          </p:cNvSpPr>
          <p:nvPr/>
        </p:nvSpPr>
        <p:spPr>
          <a:xfrm>
            <a:off x="1037230" y="1872126"/>
            <a:ext cx="4677012" cy="4021220"/>
          </a:xfrm>
          <a:prstGeom prst="rect">
            <a:avLst/>
          </a:prstGeom>
        </p:spPr>
        <p:txBody>
          <a:bodyPr>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An Initial request is the first prior authorization request submitted by the provider for that calendar year.</a:t>
            </a:r>
          </a:p>
          <a:p>
            <a:pPr>
              <a:buFont typeface="Arial" panose="020B0604020202020204" pitchFamily="34" charset="0"/>
              <a:buChar char="•"/>
            </a:pPr>
            <a:r>
              <a:rPr lang="en-US" dirty="0"/>
              <a:t>Initial requests are submitted </a:t>
            </a:r>
            <a:r>
              <a:rPr lang="en-US" u="sng" dirty="0"/>
              <a:t>BEFORE </a:t>
            </a:r>
            <a:r>
              <a:rPr lang="en-US" dirty="0"/>
              <a:t>the 20 visits have been utilized.</a:t>
            </a:r>
          </a:p>
          <a:p>
            <a:pPr>
              <a:buFont typeface="Arial" panose="020B0604020202020204" pitchFamily="34" charset="0"/>
              <a:buChar char="•"/>
            </a:pPr>
            <a:r>
              <a:rPr lang="en-US" dirty="0"/>
              <a:t>An Initial request is made at the beginning of each calendar year for members seen in the previous year and is still being seen. This is true even if the member exceeded 20 visits in the previous year.</a:t>
            </a:r>
          </a:p>
          <a:p>
            <a:pPr>
              <a:buFont typeface="Arial" panose="020B0604020202020204" pitchFamily="34" charset="0"/>
              <a:buChar char="•"/>
            </a:pPr>
            <a:r>
              <a:rPr lang="en-US" dirty="0"/>
              <a:t>If the member has not used their 20 visits for a current calendar year, it is considered an Initial request.</a:t>
            </a:r>
          </a:p>
          <a:p>
            <a:pPr>
              <a:buFont typeface="Arial" panose="020B0604020202020204" pitchFamily="34" charset="0"/>
              <a:buChar char="•"/>
            </a:pPr>
            <a:r>
              <a:rPr lang="en-US" dirty="0"/>
              <a:t>Initial requests are </a:t>
            </a:r>
            <a:r>
              <a:rPr lang="en-US" u="sng" dirty="0"/>
              <a:t>NOT </a:t>
            </a:r>
            <a:r>
              <a:rPr lang="en-US" dirty="0"/>
              <a:t>clinically reviewed AND there is no prior authorization number sent to DXC.</a:t>
            </a:r>
            <a:endParaRPr lang="en-US" u="sng" dirty="0"/>
          </a:p>
        </p:txBody>
      </p:sp>
      <p:sp>
        <p:nvSpPr>
          <p:cNvPr id="8" name="Content Placeholder 7">
            <a:extLst>
              <a:ext uri="{FF2B5EF4-FFF2-40B4-BE49-F238E27FC236}">
                <a16:creationId xmlns:a16="http://schemas.microsoft.com/office/drawing/2014/main" id="{89D2F3BF-86AC-4CDA-B2C0-309AB5FDF2C1}"/>
              </a:ext>
            </a:extLst>
          </p:cNvPr>
          <p:cNvSpPr txBox="1">
            <a:spLocks/>
          </p:cNvSpPr>
          <p:nvPr/>
        </p:nvSpPr>
        <p:spPr>
          <a:xfrm>
            <a:off x="6372981" y="1872126"/>
            <a:ext cx="5020011" cy="4021220"/>
          </a:xfrm>
          <a:prstGeom prst="rect">
            <a:avLst/>
          </a:prstGeom>
        </p:spPr>
        <p:txBody>
          <a:bodyPr>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This is only used if the member has utilized their 20 visits for the current calendar year.</a:t>
            </a:r>
          </a:p>
          <a:p>
            <a:pPr>
              <a:buFont typeface="Arial" panose="020B0604020202020204" pitchFamily="34" charset="0"/>
              <a:buChar char="•"/>
            </a:pPr>
            <a:r>
              <a:rPr lang="en-US" dirty="0"/>
              <a:t>If an Established request has been initiated before the 20 units have been utilized, the member’s benefit of 20 visits without prior authorization can no longer be utilized and the provider MUST start using prior authorization numbers on claims.</a:t>
            </a:r>
          </a:p>
          <a:p>
            <a:pPr>
              <a:buFont typeface="Arial" panose="020B0604020202020204" pitchFamily="34" charset="0"/>
              <a:buChar char="•"/>
            </a:pPr>
            <a:r>
              <a:rPr lang="en-US" dirty="0"/>
              <a:t>Providers cannot go back to the 20 visits once an Established request has been completed.</a:t>
            </a:r>
          </a:p>
          <a:p>
            <a:pPr lvl="1"/>
            <a:r>
              <a:rPr lang="en-US" dirty="0"/>
              <a:t>Once an authorization number has been generated, services from that point on will require a prior authorization.</a:t>
            </a:r>
          </a:p>
          <a:p>
            <a:pPr>
              <a:buFont typeface="Arial" panose="020B0604020202020204" pitchFamily="34" charset="0"/>
              <a:buChar char="•"/>
            </a:pPr>
            <a:r>
              <a:rPr lang="en-US" dirty="0"/>
              <a:t>ALL Established request submitted will be reviewed for medical necessity, regardless of number of visits used without PA.</a:t>
            </a:r>
          </a:p>
        </p:txBody>
      </p:sp>
    </p:spTree>
    <p:extLst>
      <p:ext uri="{BB962C8B-B14F-4D97-AF65-F5344CB8AC3E}">
        <p14:creationId xmlns:p14="http://schemas.microsoft.com/office/powerpoint/2010/main" val="310516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9DEB-2956-44A9-ACE2-2DF1A8026981}"/>
              </a:ext>
            </a:extLst>
          </p:cNvPr>
          <p:cNvSpPr>
            <a:spLocks noGrp="1"/>
          </p:cNvSpPr>
          <p:nvPr>
            <p:ph type="title"/>
          </p:nvPr>
        </p:nvSpPr>
        <p:spPr/>
        <p:txBody>
          <a:bodyPr/>
          <a:lstStyle/>
          <a:p>
            <a:r>
              <a:rPr lang="en-US" dirty="0"/>
              <a:t>Scenarios</a:t>
            </a:r>
          </a:p>
        </p:txBody>
      </p:sp>
      <p:sp>
        <p:nvSpPr>
          <p:cNvPr id="4" name="Slide Number Placeholder 3">
            <a:extLst>
              <a:ext uri="{FF2B5EF4-FFF2-40B4-BE49-F238E27FC236}">
                <a16:creationId xmlns:a16="http://schemas.microsoft.com/office/drawing/2014/main" id="{3BA16C3A-5349-4718-8C4E-927D519143DE}"/>
              </a:ext>
            </a:extLst>
          </p:cNvPr>
          <p:cNvSpPr>
            <a:spLocks noGrp="1"/>
          </p:cNvSpPr>
          <p:nvPr>
            <p:ph type="sldNum" sz="quarter" idx="12"/>
          </p:nvPr>
        </p:nvSpPr>
        <p:spPr/>
        <p:txBody>
          <a:bodyPr/>
          <a:lstStyle/>
          <a:p>
            <a:fld id="{C588FBE9-5652-417C-905A-B0146BFEBB41}" type="slidenum">
              <a:rPr lang="en-US" smtClean="0"/>
              <a:t>7</a:t>
            </a:fld>
            <a:endParaRPr lang="en-US"/>
          </a:p>
        </p:txBody>
      </p:sp>
      <p:sp>
        <p:nvSpPr>
          <p:cNvPr id="5" name="Text Placeholder 3">
            <a:extLst>
              <a:ext uri="{FF2B5EF4-FFF2-40B4-BE49-F238E27FC236}">
                <a16:creationId xmlns:a16="http://schemas.microsoft.com/office/drawing/2014/main" id="{FC5A6C9B-3F75-4346-837D-688F8DB993FC}"/>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If the member has not used their 20 visits and decided to change providers for the same area/body part – An Established request must be submitted.</a:t>
            </a:r>
          </a:p>
          <a:p>
            <a:pPr>
              <a:buFont typeface="Arial" panose="020B0604020202020204" pitchFamily="34" charset="0"/>
              <a:buChar char="•"/>
            </a:pPr>
            <a:r>
              <a:rPr lang="en-US" dirty="0"/>
              <a:t>If the member has not used their 20 visits and decided to change providers for a different area/body part – An Established request must be submitted.</a:t>
            </a:r>
          </a:p>
          <a:p>
            <a:pPr>
              <a:buFont typeface="Arial" panose="020B0604020202020204" pitchFamily="34" charset="0"/>
              <a:buChar char="•"/>
            </a:pPr>
            <a:r>
              <a:rPr lang="en-US" dirty="0"/>
              <a:t>If the member has not used their 20 visits and is staying with the same provider for a different area/body part – An Established request for the evaluation ONLY should be submitted.</a:t>
            </a:r>
          </a:p>
          <a:p>
            <a:endParaRPr lang="en-US" dirty="0"/>
          </a:p>
        </p:txBody>
      </p:sp>
    </p:spTree>
    <p:extLst>
      <p:ext uri="{BB962C8B-B14F-4D97-AF65-F5344CB8AC3E}">
        <p14:creationId xmlns:p14="http://schemas.microsoft.com/office/powerpoint/2010/main" val="39618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C788-6B77-4687-9F09-C7FFA5AD2D46}"/>
              </a:ext>
            </a:extLst>
          </p:cNvPr>
          <p:cNvSpPr>
            <a:spLocks noGrp="1"/>
          </p:cNvSpPr>
          <p:nvPr>
            <p:ph type="title"/>
          </p:nvPr>
        </p:nvSpPr>
        <p:spPr/>
        <p:txBody>
          <a:bodyPr/>
          <a:lstStyle/>
          <a:p>
            <a:r>
              <a:rPr lang="en-US" dirty="0"/>
              <a:t>Submission of Incorrect Member Status</a:t>
            </a:r>
          </a:p>
        </p:txBody>
      </p:sp>
      <p:sp>
        <p:nvSpPr>
          <p:cNvPr id="4" name="Slide Number Placeholder 3">
            <a:extLst>
              <a:ext uri="{FF2B5EF4-FFF2-40B4-BE49-F238E27FC236}">
                <a16:creationId xmlns:a16="http://schemas.microsoft.com/office/drawing/2014/main" id="{5B0C86B9-CE94-4B48-86D7-FF81825FF8CC}"/>
              </a:ext>
            </a:extLst>
          </p:cNvPr>
          <p:cNvSpPr>
            <a:spLocks noGrp="1"/>
          </p:cNvSpPr>
          <p:nvPr>
            <p:ph type="sldNum" sz="quarter" idx="12"/>
          </p:nvPr>
        </p:nvSpPr>
        <p:spPr/>
        <p:txBody>
          <a:bodyPr/>
          <a:lstStyle/>
          <a:p>
            <a:fld id="{C588FBE9-5652-417C-905A-B0146BFEBB41}" type="slidenum">
              <a:rPr lang="en-US" smtClean="0"/>
              <a:t>8</a:t>
            </a:fld>
            <a:endParaRPr lang="en-US"/>
          </a:p>
        </p:txBody>
      </p:sp>
      <p:sp>
        <p:nvSpPr>
          <p:cNvPr id="5" name="Text Placeholder 3">
            <a:extLst>
              <a:ext uri="{FF2B5EF4-FFF2-40B4-BE49-F238E27FC236}">
                <a16:creationId xmlns:a16="http://schemas.microsoft.com/office/drawing/2014/main" id="{14A65631-53A1-46AA-83EC-515269641167}"/>
              </a:ext>
            </a:extLst>
          </p:cNvPr>
          <p:cNvSpPr txBox="1">
            <a:spLocks/>
          </p:cNvSpPr>
          <p:nvPr/>
        </p:nvSpPr>
        <p:spPr>
          <a:xfrm>
            <a:off x="876300" y="1760193"/>
            <a:ext cx="10531483"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If an Initial prior authorization request is submitted, even if the member has used all 20 visits of the current calendar year, the authorization number will be suppressed.</a:t>
            </a:r>
          </a:p>
          <a:p>
            <a:pPr lvl="1"/>
            <a:r>
              <a:rPr lang="en-US" sz="1600" dirty="0"/>
              <a:t>The provider will have to do a Copy for New Submission/New Request to create an Established request. Once this is submitted, it will be reviewed for medical necessity. If approved, an authorization number will then be generated and sent to DXC. The provider will be able to view this PA as they always have.</a:t>
            </a:r>
          </a:p>
          <a:p>
            <a:pPr>
              <a:buFont typeface="Arial" panose="020B0604020202020204" pitchFamily="34" charset="0"/>
              <a:buChar char="•"/>
            </a:pPr>
            <a:r>
              <a:rPr lang="en-US" sz="1800" dirty="0"/>
              <a:t>If an Established prior authorization request is submitted before the Initial, Kepro staff will call to clarify the information submitted and to educate the provider on Initial vs. Established member status.</a:t>
            </a:r>
          </a:p>
          <a:p>
            <a:pPr lvl="1"/>
            <a:r>
              <a:rPr lang="en-US" sz="1600" dirty="0"/>
              <a:t>Once a generated prior authorization number is sent to DXC there must be a prior authorization on all subsequent claims for any PT/OT provider.</a:t>
            </a:r>
          </a:p>
          <a:p>
            <a:pPr lvl="1"/>
            <a:r>
              <a:rPr lang="en-US" sz="1600" dirty="0"/>
              <a:t>You cannot go back to the 20 visits once an Established request has been completed.</a:t>
            </a:r>
          </a:p>
          <a:p>
            <a:endParaRPr lang="en-US" dirty="0"/>
          </a:p>
        </p:txBody>
      </p:sp>
      <p:sp>
        <p:nvSpPr>
          <p:cNvPr id="6" name="TextBox 5">
            <a:extLst>
              <a:ext uri="{FF2B5EF4-FFF2-40B4-BE49-F238E27FC236}">
                <a16:creationId xmlns:a16="http://schemas.microsoft.com/office/drawing/2014/main" id="{9D45BB95-83CE-4930-8400-B343E6BF1095}"/>
              </a:ext>
            </a:extLst>
          </p:cNvPr>
          <p:cNvSpPr txBox="1"/>
          <p:nvPr/>
        </p:nvSpPr>
        <p:spPr>
          <a:xfrm>
            <a:off x="4745225" y="5243722"/>
            <a:ext cx="2793631" cy="338554"/>
          </a:xfrm>
          <a:prstGeom prst="rect">
            <a:avLst/>
          </a:prstGeom>
          <a:noFill/>
        </p:spPr>
        <p:txBody>
          <a:bodyPr wrap="square" rtlCol="0">
            <a:spAutoFit/>
          </a:bodyPr>
          <a:lstStyle/>
          <a:p>
            <a:pPr algn="l"/>
            <a:r>
              <a:rPr lang="en-US" sz="1600" b="1" i="1" u="sng" dirty="0">
                <a:latin typeface="+mj-lt"/>
                <a:cs typeface="Calibri" panose="020F0502020204030204" pitchFamily="34" charset="0"/>
              </a:rPr>
              <a:t>*Please choose carefully!</a:t>
            </a:r>
          </a:p>
        </p:txBody>
      </p:sp>
    </p:spTree>
    <p:extLst>
      <p:ext uri="{BB962C8B-B14F-4D97-AF65-F5344CB8AC3E}">
        <p14:creationId xmlns:p14="http://schemas.microsoft.com/office/powerpoint/2010/main" val="292599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4A27-FD2E-4810-893D-8713B05DCF81}"/>
              </a:ext>
            </a:extLst>
          </p:cNvPr>
          <p:cNvSpPr>
            <a:spLocks noGrp="1"/>
          </p:cNvSpPr>
          <p:nvPr>
            <p:ph type="title"/>
          </p:nvPr>
        </p:nvSpPr>
        <p:spPr/>
        <p:txBody>
          <a:bodyPr/>
          <a:lstStyle/>
          <a:p>
            <a:r>
              <a:rPr lang="en-US" dirty="0"/>
              <a:t>Summary and Submit Screen</a:t>
            </a:r>
          </a:p>
        </p:txBody>
      </p:sp>
      <p:sp>
        <p:nvSpPr>
          <p:cNvPr id="4" name="Slide Number Placeholder 3">
            <a:extLst>
              <a:ext uri="{FF2B5EF4-FFF2-40B4-BE49-F238E27FC236}">
                <a16:creationId xmlns:a16="http://schemas.microsoft.com/office/drawing/2014/main" id="{E7C043EA-2A03-400D-92F5-58215A2946C5}"/>
              </a:ext>
            </a:extLst>
          </p:cNvPr>
          <p:cNvSpPr>
            <a:spLocks noGrp="1"/>
          </p:cNvSpPr>
          <p:nvPr>
            <p:ph type="sldNum" sz="quarter" idx="12"/>
          </p:nvPr>
        </p:nvSpPr>
        <p:spPr/>
        <p:txBody>
          <a:bodyPr/>
          <a:lstStyle/>
          <a:p>
            <a:fld id="{C588FBE9-5652-417C-905A-B0146BFEBB41}" type="slidenum">
              <a:rPr lang="en-US" smtClean="0"/>
              <a:t>9</a:t>
            </a:fld>
            <a:endParaRPr lang="en-US"/>
          </a:p>
        </p:txBody>
      </p:sp>
      <p:pic>
        <p:nvPicPr>
          <p:cNvPr id="5" name="Content Placeholder 5">
            <a:extLst>
              <a:ext uri="{FF2B5EF4-FFF2-40B4-BE49-F238E27FC236}">
                <a16:creationId xmlns:a16="http://schemas.microsoft.com/office/drawing/2014/main" id="{413E9729-7D46-47B3-A3FF-B6F0F008D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792" b="48281"/>
          <a:stretch/>
        </p:blipFill>
        <p:spPr bwMode="auto">
          <a:xfrm>
            <a:off x="866777" y="1876378"/>
            <a:ext cx="4632873" cy="371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08DA9FD4-A93C-4C20-8766-160A99E3E207}"/>
              </a:ext>
            </a:extLst>
          </p:cNvPr>
          <p:cNvSpPr/>
          <p:nvPr/>
        </p:nvSpPr>
        <p:spPr>
          <a:xfrm>
            <a:off x="2336025" y="4873832"/>
            <a:ext cx="1398494"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B0A11E81-F77B-4E07-8D6A-F95A7F02225D}"/>
              </a:ext>
            </a:extLst>
          </p:cNvPr>
          <p:cNvPicPr>
            <a:picLocks noChangeAspect="1"/>
          </p:cNvPicPr>
          <p:nvPr/>
        </p:nvPicPr>
        <p:blipFill rotWithShape="1">
          <a:blip r:embed="rId3"/>
          <a:srcRect l="13680" t="22545" r="34569" b="1196"/>
          <a:stretch/>
        </p:blipFill>
        <p:spPr>
          <a:xfrm>
            <a:off x="6166820" y="1876029"/>
            <a:ext cx="5051639" cy="3713162"/>
          </a:xfrm>
          <a:prstGeom prst="rect">
            <a:avLst/>
          </a:prstGeom>
        </p:spPr>
      </p:pic>
      <p:sp>
        <p:nvSpPr>
          <p:cNvPr id="8" name="Oval 7">
            <a:extLst>
              <a:ext uri="{FF2B5EF4-FFF2-40B4-BE49-F238E27FC236}">
                <a16:creationId xmlns:a16="http://schemas.microsoft.com/office/drawing/2014/main" id="{1DC1D2F9-137C-4992-B389-8DE17F3F1B71}"/>
              </a:ext>
            </a:extLst>
          </p:cNvPr>
          <p:cNvSpPr/>
          <p:nvPr/>
        </p:nvSpPr>
        <p:spPr>
          <a:xfrm>
            <a:off x="6166820" y="4039738"/>
            <a:ext cx="4604273" cy="14306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13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Kepro 06.24.21">
  <a:themeElements>
    <a:clrScheme name="Custom 1">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0070C0"/>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pro 06.24.21" id="{26E82BA1-8F8B-4124-86A0-437A166BFCFF}" vid="{EA323194-B070-4F21-AFD2-B623072F0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Kepro 06.24.21</Template>
  <TotalTime>14</TotalTime>
  <Words>2272</Words>
  <Application>Microsoft Office PowerPoint</Application>
  <PresentationFormat>Widescreen</PresentationFormat>
  <Paragraphs>192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Open Sans</vt:lpstr>
      <vt:lpstr>Raleway</vt:lpstr>
      <vt:lpstr>Raleway Light</vt:lpstr>
      <vt:lpstr>Raleway SemiBold</vt:lpstr>
      <vt:lpstr>Kepro 06.24.21</vt:lpstr>
      <vt:lpstr>Physical and occupational therapy</vt:lpstr>
      <vt:lpstr>Alternative Benefit Policy Change</vt:lpstr>
      <vt:lpstr>PT/OT Prior Authorization Process</vt:lpstr>
      <vt:lpstr>Authorization Numbers – Initial</vt:lpstr>
      <vt:lpstr>Initial vs. Established Scenarios</vt:lpstr>
      <vt:lpstr>Initial vs. Established</vt:lpstr>
      <vt:lpstr>Scenarios</vt:lpstr>
      <vt:lpstr>Submission of Incorrect Member Status</vt:lpstr>
      <vt:lpstr>Summary and Submit Screen</vt:lpstr>
      <vt:lpstr>Where to Find Initial/Established When Submitting for PA</vt:lpstr>
      <vt:lpstr>Modifications</vt:lpstr>
      <vt:lpstr>Early and Periodic Screening, Diagnosis, and Treatment (EPSDT)</vt:lpstr>
      <vt:lpstr>What Does This Mean for PT/OT Providers?</vt:lpstr>
      <vt:lpstr>EPSDT Process</vt:lpstr>
      <vt:lpstr>EPSDT Process Continued</vt:lpstr>
      <vt:lpstr>Example of EPSDT Form</vt:lpstr>
      <vt:lpstr>Example of EPSDT Form Page 2</vt:lpstr>
      <vt:lpstr>Training and Technical Assistance</vt:lpstr>
      <vt:lpstr>Updating Provider Contact Information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occupational therapy</dc:title>
  <dc:creator>Sierra Hall</dc:creator>
  <cp:lastModifiedBy>Sierra Hall</cp:lastModifiedBy>
  <cp:revision>2</cp:revision>
  <dcterms:created xsi:type="dcterms:W3CDTF">2021-07-02T13:49:45Z</dcterms:created>
  <dcterms:modified xsi:type="dcterms:W3CDTF">2021-07-02T14:03:45Z</dcterms:modified>
</cp:coreProperties>
</file>