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8"/>
  </p:notesMasterIdLst>
  <p:handoutMasterIdLst>
    <p:handoutMasterId r:id="rId39"/>
  </p:handoutMasterIdLst>
  <p:sldIdLst>
    <p:sldId id="653" r:id="rId5"/>
    <p:sldId id="660" r:id="rId6"/>
    <p:sldId id="661" r:id="rId7"/>
    <p:sldId id="654" r:id="rId8"/>
    <p:sldId id="663" r:id="rId9"/>
    <p:sldId id="665" r:id="rId10"/>
    <p:sldId id="674" r:id="rId11"/>
    <p:sldId id="688" r:id="rId12"/>
    <p:sldId id="673" r:id="rId13"/>
    <p:sldId id="687" r:id="rId14"/>
    <p:sldId id="666" r:id="rId15"/>
    <p:sldId id="667" r:id="rId16"/>
    <p:sldId id="696" r:id="rId17"/>
    <p:sldId id="697" r:id="rId18"/>
    <p:sldId id="686" r:id="rId19"/>
    <p:sldId id="670" r:id="rId20"/>
    <p:sldId id="691" r:id="rId21"/>
    <p:sldId id="685" r:id="rId22"/>
    <p:sldId id="681" r:id="rId23"/>
    <p:sldId id="679" r:id="rId24"/>
    <p:sldId id="680" r:id="rId25"/>
    <p:sldId id="682" r:id="rId26"/>
    <p:sldId id="683" r:id="rId27"/>
    <p:sldId id="690" r:id="rId28"/>
    <p:sldId id="689" r:id="rId29"/>
    <p:sldId id="677" r:id="rId30"/>
    <p:sldId id="678" r:id="rId31"/>
    <p:sldId id="692" r:id="rId32"/>
    <p:sldId id="693" r:id="rId33"/>
    <p:sldId id="669" r:id="rId34"/>
    <p:sldId id="672" r:id="rId35"/>
    <p:sldId id="676" r:id="rId36"/>
    <p:sldId id="652" r:id="rId37"/>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Frequently Used Slides" id="{C2BDA5A2-92EB-4104-BBB6-7958A0972EA7}">
          <p14:sldIdLst>
            <p14:sldId id="653"/>
            <p14:sldId id="660"/>
            <p14:sldId id="661"/>
            <p14:sldId id="654"/>
            <p14:sldId id="663"/>
            <p14:sldId id="665"/>
            <p14:sldId id="674"/>
            <p14:sldId id="688"/>
            <p14:sldId id="673"/>
            <p14:sldId id="687"/>
            <p14:sldId id="666"/>
            <p14:sldId id="667"/>
            <p14:sldId id="696"/>
            <p14:sldId id="697"/>
            <p14:sldId id="686"/>
            <p14:sldId id="670"/>
            <p14:sldId id="691"/>
            <p14:sldId id="685"/>
            <p14:sldId id="681"/>
            <p14:sldId id="679"/>
            <p14:sldId id="680"/>
            <p14:sldId id="682"/>
            <p14:sldId id="683"/>
            <p14:sldId id="690"/>
            <p14:sldId id="689"/>
            <p14:sldId id="677"/>
            <p14:sldId id="678"/>
            <p14:sldId id="692"/>
            <p14:sldId id="693"/>
            <p14:sldId id="669"/>
            <p14:sldId id="672"/>
            <p14:sldId id="676"/>
            <p14:sldId id="65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ige Nauman" initials="PN" lastIdx="1" clrIdx="0">
    <p:extLst>
      <p:ext uri="{19B8F6BF-5375-455C-9EA6-DF929625EA0E}">
        <p15:presenceInfo xmlns:p15="http://schemas.microsoft.com/office/powerpoint/2012/main" userId="S-1-5-21-703994706-1235811193-1903836767-15011" providerId="AD"/>
      </p:ext>
    </p:extLst>
  </p:cmAuthor>
  <p:cmAuthor id="2" name="Jamie Kopko" initials="JK" lastIdx="1" clrIdx="1">
    <p:extLst>
      <p:ext uri="{19B8F6BF-5375-455C-9EA6-DF929625EA0E}">
        <p15:presenceInfo xmlns:p15="http://schemas.microsoft.com/office/powerpoint/2012/main" userId="S-1-5-21-703994706-1235811193-1903836767-14909" providerId="AD"/>
      </p:ext>
    </p:extLst>
  </p:cmAuthor>
  <p:cmAuthor id="3" name="Susan Weaver" initials="SW" lastIdx="12" clrIdx="2">
    <p:extLst>
      <p:ext uri="{19B8F6BF-5375-455C-9EA6-DF929625EA0E}">
        <p15:presenceInfo xmlns:p15="http://schemas.microsoft.com/office/powerpoint/2012/main" userId="S-1-5-21-703994706-1235811193-1903836767-24808" providerId="AD"/>
      </p:ext>
    </p:extLst>
  </p:cmAuthor>
  <p:cmAuthor id="4" name="Laura Reagen" initials="LR" lastIdx="23" clrIdx="3">
    <p:extLst>
      <p:ext uri="{19B8F6BF-5375-455C-9EA6-DF929625EA0E}">
        <p15:presenceInfo xmlns:p15="http://schemas.microsoft.com/office/powerpoint/2012/main" userId="9b3cf546b1298243" providerId="Windows Live"/>
      </p:ext>
    </p:extLst>
  </p:cmAuthor>
  <p:cmAuthor id="5" name="Sarah McLeod" initials="SM" lastIdx="12" clrIdx="4">
    <p:extLst>
      <p:ext uri="{19B8F6BF-5375-455C-9EA6-DF929625EA0E}">
        <p15:presenceInfo xmlns:p15="http://schemas.microsoft.com/office/powerpoint/2012/main" userId="Sarah McLeod" providerId="None"/>
      </p:ext>
    </p:extLst>
  </p:cmAuthor>
  <p:cmAuthor id="6" name="Scott Timms" initials="ST" lastIdx="2" clrIdx="5">
    <p:extLst>
      <p:ext uri="{19B8F6BF-5375-455C-9EA6-DF929625EA0E}">
        <p15:presenceInfo xmlns:p15="http://schemas.microsoft.com/office/powerpoint/2012/main" userId="83fb3e30f3a133e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597F"/>
    <a:srgbClr val="3F6AA6"/>
    <a:srgbClr val="639CCB"/>
    <a:srgbClr val="33B8FB"/>
    <a:srgbClr val="ED8B00"/>
    <a:srgbClr val="0099CC"/>
    <a:srgbClr val="002855"/>
    <a:srgbClr val="002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382" autoAdjust="0"/>
    <p:restoredTop sz="67336" autoAdjust="0"/>
  </p:normalViewPr>
  <p:slideViewPr>
    <p:cSldViewPr>
      <p:cViewPr varScale="1">
        <p:scale>
          <a:sx n="58" d="100"/>
          <a:sy n="58" d="100"/>
        </p:scale>
        <p:origin x="974" y="4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85" d="100"/>
          <a:sy n="85" d="100"/>
        </p:scale>
        <p:origin x="3828" y="11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sz="quarter" idx="1"/>
          </p:nvPr>
        </p:nvSpPr>
        <p:spPr>
          <a:xfrm>
            <a:off x="4008705" y="0"/>
            <a:ext cx="3066733" cy="469780"/>
          </a:xfrm>
          <a:prstGeom prst="rect">
            <a:avLst/>
          </a:prstGeom>
        </p:spPr>
        <p:txBody>
          <a:bodyPr vert="horz" lIns="93936" tIns="46968" rIns="93936" bIns="46968" rtlCol="0"/>
          <a:lstStyle>
            <a:lvl1pPr algn="r">
              <a:defRPr sz="1200"/>
            </a:lvl1pPr>
          </a:lstStyle>
          <a:p>
            <a:fld id="{48DE3DEA-7808-4745-8687-7766F77C9D23}" type="datetimeFigureOut">
              <a:rPr lang="en-US" smtClean="0"/>
              <a:t>4/16/2021</a:t>
            </a:fld>
            <a:endParaRPr lang="en-US" dirty="0"/>
          </a:p>
        </p:txBody>
      </p:sp>
      <p:sp>
        <p:nvSpPr>
          <p:cNvPr id="4" name="Footer Placeholder 3"/>
          <p:cNvSpPr>
            <a:spLocks noGrp="1"/>
          </p:cNvSpPr>
          <p:nvPr>
            <p:ph type="ftr" sz="quarter" idx="2"/>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705" y="8893297"/>
            <a:ext cx="3066733" cy="469779"/>
          </a:xfrm>
          <a:prstGeom prst="rect">
            <a:avLst/>
          </a:prstGeom>
        </p:spPr>
        <p:txBody>
          <a:bodyPr vert="horz" lIns="93936" tIns="46968" rIns="93936" bIns="46968" rtlCol="0" anchor="b"/>
          <a:lstStyle>
            <a:lvl1pPr algn="r">
              <a:defRPr sz="1200"/>
            </a:lvl1pPr>
          </a:lstStyle>
          <a:p>
            <a:fld id="{BF2A7FB0-2ADF-4AC1-A314-9B0F059F0362}" type="slidenum">
              <a:rPr lang="en-US" smtClean="0"/>
              <a:t>‹#›</a:t>
            </a:fld>
            <a:endParaRPr lang="en-US" dirty="0"/>
          </a:p>
        </p:txBody>
      </p:sp>
    </p:spTree>
    <p:extLst>
      <p:ext uri="{BB962C8B-B14F-4D97-AF65-F5344CB8AC3E}">
        <p14:creationId xmlns:p14="http://schemas.microsoft.com/office/powerpoint/2010/main" val="252191934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234DD40E-39CD-4A9E-8959-9D3CE793FE19}" type="datetimeFigureOut">
              <a:rPr lang="en-US" smtClean="0"/>
              <a:t>4/16/2021</a:t>
            </a:fld>
            <a:endParaRPr lang="en-US" dirty="0"/>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D24AF393-9E93-4AB0-8E1C-74AFA5FD1E32}" type="slidenum">
              <a:rPr lang="en-US" smtClean="0"/>
              <a:t>‹#›</a:t>
            </a:fld>
            <a:endParaRPr lang="en-US" dirty="0"/>
          </a:p>
        </p:txBody>
      </p:sp>
    </p:spTree>
    <p:extLst>
      <p:ext uri="{BB962C8B-B14F-4D97-AF65-F5344CB8AC3E}">
        <p14:creationId xmlns:p14="http://schemas.microsoft.com/office/powerpoint/2010/main" val="299721678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a:t>
            </a:r>
            <a:r>
              <a:rPr lang="en-US" baseline="0" dirty="0"/>
              <a:t> and introductions</a:t>
            </a:r>
            <a:endParaRPr lang="en-US" dirty="0"/>
          </a:p>
        </p:txBody>
      </p:sp>
    </p:spTree>
    <p:extLst>
      <p:ext uri="{BB962C8B-B14F-4D97-AF65-F5344CB8AC3E}">
        <p14:creationId xmlns:p14="http://schemas.microsoft.com/office/powerpoint/2010/main" val="4018702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Financial Eligibility is established by verifying that the applicant has current active Medicaid in the Molina system.</a:t>
            </a:r>
            <a:endParaRPr lang="en-US" dirty="0"/>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Medical</a:t>
            </a:r>
            <a:r>
              <a:rPr lang="en-US" baseline="0" dirty="0"/>
              <a:t> eligibility will be established by an independent psychologist.</a:t>
            </a:r>
            <a:r>
              <a:rPr lang="en-US" dirty="0"/>
              <a:t> </a:t>
            </a:r>
            <a:r>
              <a:rPr lang="en-US" baseline="0" dirty="0"/>
              <a:t>Currently there are 40 independent psychologists who have signed on to participate and some have agreed to travel. </a:t>
            </a:r>
          </a:p>
          <a:p>
            <a:r>
              <a:rPr lang="en-US" baseline="0" dirty="0"/>
              <a:t>The psychologist will send their assessment to a third party (Psychological Consultants &amp; Associates (PC&amp;A) – MECA (Medical Eligibility Contracted Agent)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provider - who will either approve or deny the member.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a member is approved by the MECA and the program is full, the member will be placed on an eligible applicant list and can begin receiving services once a spot opens on the waiver. </a:t>
            </a:r>
          </a:p>
          <a:p>
            <a:endParaRPr lang="en-US" baseline="0" dirty="0"/>
          </a:p>
        </p:txBody>
      </p:sp>
    </p:spTree>
    <p:extLst>
      <p:ext uri="{BB962C8B-B14F-4D97-AF65-F5344CB8AC3E}">
        <p14:creationId xmlns:p14="http://schemas.microsoft.com/office/powerpoint/2010/main" val="3186237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eligible diagnosis must be supported by T-scores greater than 60 in 2 or more of the Clinical Scales on the BASC. </a:t>
            </a:r>
          </a:p>
          <a:p>
            <a:r>
              <a:rPr lang="en-US" dirty="0"/>
              <a:t>Functional impairment must be substantiated by a Youth Total Score of 90 or above on the CAFAS/PECFAS.</a:t>
            </a:r>
          </a:p>
          <a:p>
            <a:r>
              <a:rPr lang="en-US" dirty="0"/>
              <a:t>Functional impairment must be substantiated by at least one Subscale of 30 on the CAFAS/PECFAS.</a:t>
            </a:r>
          </a:p>
        </p:txBody>
      </p:sp>
    </p:spTree>
    <p:extLst>
      <p:ext uri="{BB962C8B-B14F-4D97-AF65-F5344CB8AC3E}">
        <p14:creationId xmlns:p14="http://schemas.microsoft.com/office/powerpoint/2010/main" val="17037175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ASO, the member, the parent/caregiver/legal representative, the Case Manager, and any other members of the PCSPT that the member wishes to be present will attend the annual reassessment. The ASO will work with the member and their team to complete the CANS.</a:t>
            </a:r>
          </a:p>
        </p:txBody>
      </p:sp>
    </p:spTree>
    <p:extLst>
      <p:ext uri="{BB962C8B-B14F-4D97-AF65-F5344CB8AC3E}">
        <p14:creationId xmlns:p14="http://schemas.microsoft.com/office/powerpoint/2010/main" val="3739832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Case Management capped at 20 members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err="1"/>
              <a:t>Ind</a:t>
            </a:r>
            <a:r>
              <a:rPr lang="en-US" b="1" baseline="0" dirty="0"/>
              <a:t> living/skills building – offers assistance with acquisition, retention, or improvement in self-help, socialization and adaptive skills that enhance social development and develop skills in performing activities of daily living and community living.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Job development – intended to develop and teach general skills that lead to completive and integrated employment.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In-home family therapy and in-home family support are meant to be the biggest and most impactful services offered.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Specialized therapy and assistance equipment are combined – handout details services and allowances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Specialized therapy can assist with non-traditional activities such as art or music therapy.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*There are only two services that can be billed via Telehealth services, In-home family support and In-home family therapy only. A GT modifier must be used when billing those codes.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**Community transition  is meant for youth who have been a residential facility for an extended period of time as those individuals will require much more support to transition back to the community and do not have a stable home to return to. </a:t>
            </a:r>
            <a:r>
              <a:rPr lang="en-US" b="1" baseline="0"/>
              <a:t>Community </a:t>
            </a:r>
            <a:r>
              <a:rPr lang="en-US" b="1" baseline="0" dirty="0"/>
              <a:t>Transition can help pay for utility deposits, rent, furniture, food, </a:t>
            </a:r>
            <a:r>
              <a:rPr lang="en-US" b="1" baseline="0" dirty="0" err="1"/>
              <a:t>U-haul</a:t>
            </a:r>
            <a:r>
              <a:rPr lang="en-US" b="1" baseline="0" dirty="0"/>
              <a:t>, cleaning fees, </a:t>
            </a:r>
            <a:r>
              <a:rPr lang="en-US" b="1" baseline="0" dirty="0" err="1"/>
              <a:t>ect</a:t>
            </a:r>
            <a:endParaRPr lang="en-US" dirty="0"/>
          </a:p>
        </p:txBody>
      </p:sp>
    </p:spTree>
    <p:extLst>
      <p:ext uri="{BB962C8B-B14F-4D97-AF65-F5344CB8AC3E}">
        <p14:creationId xmlns:p14="http://schemas.microsoft.com/office/powerpoint/2010/main" val="2552919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If</a:t>
            </a:r>
            <a:r>
              <a:rPr lang="en-US" sz="1200" kern="1200" baseline="0" dirty="0">
                <a:solidFill>
                  <a:schemeClr val="tx1"/>
                </a:solidFill>
                <a:effectLst/>
                <a:latin typeface="+mn-lt"/>
                <a:ea typeface="+mn-ea"/>
                <a:cs typeface="+mn-cs"/>
              </a:rPr>
              <a:t> a member is deemed ineligible for the waiver there are options available. Instructions for these options are on the denial letter from Kepro. The member may request a second independent medical evaluation be performed by another provider, they have 14 days from the date of denial to request another evaluation.  The member will go through the same steps as the initial evaluation and again the results are sent to the MECA for a final determination. If approved the member will be given a slot on the waiver, if denied they may submit a request for a Medicaid Fair Hearing. Again, all those instructions will be available to the member on their denial letter. </a:t>
            </a:r>
          </a:p>
          <a:p>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It’s</a:t>
            </a:r>
            <a:r>
              <a:rPr lang="en-US" sz="1200" kern="1200" baseline="0" dirty="0">
                <a:solidFill>
                  <a:schemeClr val="tx1"/>
                </a:solidFill>
                <a:effectLst/>
                <a:latin typeface="+mn-lt"/>
                <a:ea typeface="+mn-ea"/>
                <a:cs typeface="+mn-cs"/>
              </a:rPr>
              <a:t> also important to note that a</a:t>
            </a:r>
            <a:r>
              <a:rPr lang="en-US" sz="1200" kern="1200" dirty="0">
                <a:solidFill>
                  <a:schemeClr val="tx1"/>
                </a:solidFill>
                <a:effectLst/>
                <a:latin typeface="+mn-lt"/>
                <a:ea typeface="+mn-ea"/>
                <a:cs typeface="+mn-cs"/>
              </a:rPr>
              <a:t>ny applicant denied medical eligibility may re-apply to the</a:t>
            </a:r>
            <a:r>
              <a:rPr lang="en-US" sz="1200" kern="1200" baseline="0" dirty="0">
                <a:solidFill>
                  <a:schemeClr val="tx1"/>
                </a:solidFill>
                <a:effectLst/>
                <a:latin typeface="+mn-lt"/>
                <a:ea typeface="+mn-ea"/>
                <a:cs typeface="+mn-cs"/>
              </a:rPr>
              <a:t> waiver</a:t>
            </a:r>
            <a:r>
              <a:rPr lang="en-US" sz="1200" kern="1200" dirty="0">
                <a:solidFill>
                  <a:schemeClr val="tx1"/>
                </a:solidFill>
                <a:effectLst/>
                <a:latin typeface="+mn-lt"/>
                <a:ea typeface="+mn-ea"/>
                <a:cs typeface="+mn-cs"/>
              </a:rPr>
              <a:t> program at any time. </a:t>
            </a:r>
          </a:p>
        </p:txBody>
      </p:sp>
    </p:spTree>
    <p:extLst>
      <p:ext uri="{BB962C8B-B14F-4D97-AF65-F5344CB8AC3E}">
        <p14:creationId xmlns:p14="http://schemas.microsoft.com/office/powerpoint/2010/main" val="1098922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r>
              <a:rPr lang="en-US" sz="1200" kern="1200" dirty="0">
                <a:solidFill>
                  <a:schemeClr val="tx1"/>
                </a:solidFill>
                <a:effectLst/>
                <a:latin typeface="+mn-lt"/>
                <a:ea typeface="+mn-ea"/>
                <a:cs typeface="+mn-cs"/>
              </a:rPr>
              <a:t>The MCO will complete an investigation for all grievances received and report the results to the BMS and to the member receiving services or the parent/legal representative.</a:t>
            </a:r>
          </a:p>
          <a:p>
            <a:pPr eaLnBrk="0" hangingPunct="0"/>
            <a:r>
              <a:rPr lang="en-US" sz="1200" kern="1200" dirty="0">
                <a:solidFill>
                  <a:schemeClr val="tx1"/>
                </a:solidFill>
                <a:effectLst/>
                <a:latin typeface="+mn-lt"/>
                <a:ea typeface="+mn-ea"/>
                <a:cs typeface="+mn-cs"/>
              </a:rPr>
              <a:t> </a:t>
            </a:r>
          </a:p>
          <a:p>
            <a:endParaRPr lang="en-US" dirty="0"/>
          </a:p>
        </p:txBody>
      </p:sp>
    </p:spTree>
    <p:extLst>
      <p:ext uri="{BB962C8B-B14F-4D97-AF65-F5344CB8AC3E}">
        <p14:creationId xmlns:p14="http://schemas.microsoft.com/office/powerpoint/2010/main" val="2306310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Now we move on to service planning or for this waiver, Person Centered Service Planning. Since this waiver focuses on natural and community supports, it is important that the member’s team create a plan the supports the recovery of the member. </a:t>
            </a:r>
          </a:p>
          <a:p>
            <a:endParaRPr lang="en-US" baseline="0" dirty="0"/>
          </a:p>
          <a:p>
            <a:r>
              <a:rPr lang="en-US" baseline="0" dirty="0"/>
              <a:t>Teams will consist of the Member and their guardian, The case manager, and a representative of any provider or program providing services to the member as well as the MCO’s Care Manager if at all possible.</a:t>
            </a:r>
          </a:p>
          <a:p>
            <a:endParaRPr lang="en-US" baseline="0" dirty="0"/>
          </a:p>
          <a:p>
            <a:r>
              <a:rPr lang="en-US" baseline="0" dirty="0"/>
              <a:t>Plans should be developed using the strength’s model. The team will use all the information gathered during the enrollment process along with the CANS to create a plan that will help the member succeed while remaining in the community. </a:t>
            </a:r>
          </a:p>
          <a:p>
            <a:endParaRPr lang="en-US" baseline="0" dirty="0"/>
          </a:p>
          <a:p>
            <a:r>
              <a:rPr lang="en-US" baseline="0" dirty="0"/>
              <a:t>The planning team needs to meet at least every 90 days to evaluate the plan to ensure that goals and objectives are being met or progress is being made. Because if no progress is being made on a goal then the team will need to re-</a:t>
            </a:r>
            <a:r>
              <a:rPr lang="en-US" baseline="0" dirty="0" err="1"/>
              <a:t>evalute</a:t>
            </a:r>
            <a:r>
              <a:rPr lang="en-US" baseline="0" dirty="0"/>
              <a:t> that plan. </a:t>
            </a:r>
          </a:p>
        </p:txBody>
      </p:sp>
    </p:spTree>
    <p:extLst>
      <p:ext uri="{BB962C8B-B14F-4D97-AF65-F5344CB8AC3E}">
        <p14:creationId xmlns:p14="http://schemas.microsoft.com/office/powerpoint/2010/main" val="3816644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team will develop an initial plan within seven days of the member’s enrollment. The plan</a:t>
            </a:r>
            <a:r>
              <a:rPr lang="en-US" baseline="0" dirty="0"/>
              <a:t> will essentially describe what needs to take place in order for  the Master Service Plan is developed. So the initial needs to include: any further assessments or referrals that are needed for the member and will provide a listing of any immediate interventions along with objectives.  It describes the services and/or supports the member is to receive until the assessment process is complete and the Master PCSP is developed. </a:t>
            </a:r>
            <a:endParaRPr lang="en-US" dirty="0"/>
          </a:p>
          <a:p>
            <a:endParaRPr lang="en-US" dirty="0"/>
          </a:p>
          <a:p>
            <a:r>
              <a:rPr lang="en-US" dirty="0"/>
              <a:t>There</a:t>
            </a:r>
            <a:r>
              <a:rPr lang="en-US" baseline="0" dirty="0"/>
              <a:t> may be instances, however, where no further assessments or intervention are necessary and the team is ready to complete the Master Service Plan. In those cases, the team may decide to create the master plan within the first seven days.  </a:t>
            </a:r>
            <a:endParaRPr lang="en-US" dirty="0"/>
          </a:p>
        </p:txBody>
      </p:sp>
    </p:spTree>
    <p:extLst>
      <p:ext uri="{BB962C8B-B14F-4D97-AF65-F5344CB8AC3E}">
        <p14:creationId xmlns:p14="http://schemas.microsoft.com/office/powerpoint/2010/main" val="7783899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Now we come to the Master Person Centered Service Plan. This slide shows all those requirements needed for the Master Plan.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It needs to include member centered, positive and outcome orientated goals. The plan will list the member’s objectives which need to be measurable. Each objective will outline the steps towards achievement and realistic dates for completion. It will list the individual services and interventions the member will receive along with the individual responsible for those services. And because this waiver focuses on the future, each plan needs to include the discharge criteria.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team must meet annually and at least every 90 days to review the plan and ensure steps are being made towards the members goals. </a:t>
            </a:r>
            <a:endParaRPr lang="en-US" dirty="0"/>
          </a:p>
        </p:txBody>
      </p:sp>
    </p:spTree>
    <p:extLst>
      <p:ext uri="{BB962C8B-B14F-4D97-AF65-F5344CB8AC3E}">
        <p14:creationId xmlns:p14="http://schemas.microsoft.com/office/powerpoint/2010/main" val="3558338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meeting</a:t>
            </a:r>
            <a:r>
              <a:rPr lang="en-US" baseline="0" dirty="0"/>
              <a:t> is held as soon as possible when there is a significant change in the person’s assessed needs and/or planned services. May be the result of a physical/mental or behavioral status or availability of natural supports. </a:t>
            </a:r>
            <a:endParaRPr lang="en-US" dirty="0"/>
          </a:p>
        </p:txBody>
      </p:sp>
    </p:spTree>
    <p:extLst>
      <p:ext uri="{BB962C8B-B14F-4D97-AF65-F5344CB8AC3E}">
        <p14:creationId xmlns:p14="http://schemas.microsoft.com/office/powerpoint/2010/main" val="3843343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a:t>
            </a:r>
            <a:r>
              <a:rPr lang="en-US" baseline="0" dirty="0"/>
              <a:t> start I’d like to tell you all a little bit about </a:t>
            </a:r>
            <a:r>
              <a:rPr lang="en-US" baseline="0" dirty="0" err="1"/>
              <a:t>Kepro</a:t>
            </a:r>
            <a:r>
              <a:rPr lang="en-US" baseline="0" dirty="0"/>
              <a:t>. We were founded in 1985, giving us over 30 years of experience in Administrative Service. We currently serve approximately 250 commercial and federal clients in 15 offices nationwide. </a:t>
            </a:r>
            <a:endParaRPr lang="en-US" dirty="0"/>
          </a:p>
        </p:txBody>
      </p:sp>
    </p:spTree>
    <p:extLst>
      <p:ext uri="{BB962C8B-B14F-4D97-AF65-F5344CB8AC3E}">
        <p14:creationId xmlns:p14="http://schemas.microsoft.com/office/powerpoint/2010/main" val="25456671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Each member is informed of these rights by their CSEDW Case Management agency upon enrollment and at least annually thereafter.</a:t>
            </a:r>
          </a:p>
          <a:p>
            <a:endParaRPr lang="en-US" dirty="0"/>
          </a:p>
        </p:txBody>
      </p:sp>
    </p:spTree>
    <p:extLst>
      <p:ext uri="{BB962C8B-B14F-4D97-AF65-F5344CB8AC3E}">
        <p14:creationId xmlns:p14="http://schemas.microsoft.com/office/powerpoint/2010/main" val="4706155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335196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626014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584816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330367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Contact</a:t>
            </a:r>
            <a:r>
              <a:rPr lang="en-US" baseline="0" dirty="0"/>
              <a:t> KEPRO for training and technical assistance. </a:t>
            </a:r>
            <a:endParaRPr lang="en-US" dirty="0"/>
          </a:p>
          <a:p>
            <a:r>
              <a:rPr lang="en-US" dirty="0"/>
              <a:t>SSF</a:t>
            </a:r>
            <a:r>
              <a:rPr lang="en-US" baseline="0" dirty="0"/>
              <a:t> and Educators will be available to handle questions or issues regarding </a:t>
            </a:r>
            <a:r>
              <a:rPr lang="en-US" baseline="0" dirty="0" err="1"/>
              <a:t>Atrezzo</a:t>
            </a:r>
            <a:r>
              <a:rPr lang="en-US" baseline="0" dirty="0"/>
              <a:t>, eligibility, referrals, or service delivery. </a:t>
            </a:r>
            <a:endParaRPr lang="en-US" dirty="0"/>
          </a:p>
        </p:txBody>
      </p:sp>
    </p:spTree>
    <p:extLst>
      <p:ext uri="{BB962C8B-B14F-4D97-AF65-F5344CB8AC3E}">
        <p14:creationId xmlns:p14="http://schemas.microsoft.com/office/powerpoint/2010/main" val="19608955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14129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9254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16354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primary goal of this waiver is to support children with severe emotional disorders to remain in their home and communities by providing services they need. The waiver will prioritize those youth and children with SED who are placed in PRTF’s or residential facilities in and out of state. After those children are prioritized, Medicaid eligible children who are at risk of being sent to a residential facility for whatever reason will become the target group. </a:t>
            </a:r>
            <a:endParaRPr lang="en-US" dirty="0"/>
          </a:p>
          <a:p>
            <a:endParaRPr lang="en-US" dirty="0"/>
          </a:p>
          <a:p>
            <a:r>
              <a:rPr lang="en-US" dirty="0"/>
              <a:t>The waiver will serve</a:t>
            </a:r>
            <a:r>
              <a:rPr lang="en-US" baseline="0" dirty="0"/>
              <a:t> </a:t>
            </a:r>
            <a:r>
              <a:rPr lang="en-US" dirty="0"/>
              <a:t>500 members in</a:t>
            </a:r>
            <a:r>
              <a:rPr lang="en-US" baseline="0" dirty="0"/>
              <a:t> the first year, 1000 the second year, and 2000 the third year. </a:t>
            </a:r>
          </a:p>
          <a:p>
            <a:r>
              <a:rPr lang="en-US" baseline="0" dirty="0"/>
              <a:t>While this doesn’t seem like a large number in the first year, we do expect that some youth/children may complete the waiver and then reapply later when a significant life event happens or behaviors in the home get worse. </a:t>
            </a:r>
            <a:endParaRPr lang="en-US" dirty="0"/>
          </a:p>
        </p:txBody>
      </p:sp>
    </p:spTree>
    <p:extLst>
      <p:ext uri="{BB962C8B-B14F-4D97-AF65-F5344CB8AC3E}">
        <p14:creationId xmlns:p14="http://schemas.microsoft.com/office/powerpoint/2010/main" val="1584977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a:t>
            </a:r>
            <a:r>
              <a:rPr lang="en-US" baseline="0" dirty="0"/>
              <a:t> is this waiver different? First of all, this waiver is meant to be short term. Other states with similar programs report member’s are enrolled for approximately 3-5 months. WE do expect the majority of children who will be transitioning back to their community from a residential facility may stay longer on the waiver as they will need additional supports to help facilitate their transition. </a:t>
            </a:r>
          </a:p>
          <a:p>
            <a:endParaRPr lang="en-US" baseline="0" dirty="0"/>
          </a:p>
          <a:p>
            <a:r>
              <a:rPr lang="en-US" baseline="0" dirty="0"/>
              <a:t>The Waiver emphasizes family and community supports. It offers a wide array of services designed to assist the member in preparing for independent living. Transition planning begins from intake to keep the person-centered planning team focused on the future. The team will assist the youth in job development, employment support or higher education goals to ensure the youth is ready to live on their own.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Case Manager will be responsible for initiating and coordinating discharge and after-care planning</a:t>
            </a:r>
            <a:r>
              <a:rPr lang="en-US" sz="1200" kern="1200" baseline="0" dirty="0">
                <a:solidFill>
                  <a:schemeClr val="tx1"/>
                </a:solidFill>
                <a:effectLst/>
                <a:latin typeface="+mn-lt"/>
                <a:ea typeface="+mn-ea"/>
                <a:cs typeface="+mn-cs"/>
              </a:rPr>
              <a:t> which includes</a:t>
            </a:r>
            <a:r>
              <a:rPr lang="en-US" sz="1200" kern="1200" dirty="0">
                <a:solidFill>
                  <a:schemeClr val="tx1"/>
                </a:solidFill>
                <a:effectLst/>
                <a:latin typeface="+mn-lt"/>
                <a:ea typeface="+mn-ea"/>
                <a:cs typeface="+mn-cs"/>
              </a:rPr>
              <a:t> linkage and referrals to services and supports as specified in the members plan</a:t>
            </a:r>
            <a:r>
              <a:rPr lang="en-US" sz="1200" kern="1200" baseline="0" dirty="0">
                <a:solidFill>
                  <a:schemeClr val="tx1"/>
                </a:solidFill>
                <a:effectLst/>
                <a:latin typeface="+mn-lt"/>
                <a:ea typeface="+mn-ea"/>
                <a:cs typeface="+mn-cs"/>
              </a:rPr>
              <a:t>. This may include</a:t>
            </a:r>
            <a:r>
              <a:rPr lang="en-US" sz="1200" kern="1200" dirty="0">
                <a:solidFill>
                  <a:schemeClr val="tx1"/>
                </a:solidFill>
                <a:effectLst/>
                <a:latin typeface="+mn-lt"/>
                <a:ea typeface="+mn-ea"/>
                <a:cs typeface="+mn-cs"/>
              </a:rPr>
              <a:t> identifying local resources for use during both enrollment and discharge planning, sharing information with the</a:t>
            </a:r>
            <a:r>
              <a:rPr lang="en-US" sz="1200" kern="1200" baseline="0" dirty="0">
                <a:solidFill>
                  <a:schemeClr val="tx1"/>
                </a:solidFill>
                <a:effectLst/>
                <a:latin typeface="+mn-lt"/>
                <a:ea typeface="+mn-ea"/>
                <a:cs typeface="+mn-cs"/>
              </a:rPr>
              <a:t> team about </a:t>
            </a:r>
            <a:r>
              <a:rPr lang="en-US" sz="1200" kern="1200" dirty="0">
                <a:solidFill>
                  <a:schemeClr val="tx1"/>
                </a:solidFill>
                <a:effectLst/>
                <a:latin typeface="+mn-lt"/>
                <a:ea typeface="+mn-ea"/>
                <a:cs typeface="+mn-cs"/>
              </a:rPr>
              <a:t>relevant resources and service providers, including local family support programs, advisors and advocates, engaging the member and parent,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caregiver, or legal representative in making informed choices</a:t>
            </a:r>
          </a:p>
          <a:p>
            <a:endParaRPr lang="en-US" dirty="0"/>
          </a:p>
        </p:txBody>
      </p:sp>
    </p:spTree>
    <p:extLst>
      <p:ext uri="{BB962C8B-B14F-4D97-AF65-F5344CB8AC3E}">
        <p14:creationId xmlns:p14="http://schemas.microsoft.com/office/powerpoint/2010/main" val="1377912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are the waiver’s administrative service organization or ASO. Over the next several months we will offer training like this one to providers, parents, or community members, anyone who will listen as we try to get this waiver off the ground. </a:t>
            </a:r>
          </a:p>
          <a:p>
            <a:endParaRPr lang="en-US" baseline="0" dirty="0"/>
          </a:p>
          <a:p>
            <a:r>
              <a:rPr lang="en-US" baseline="0" dirty="0"/>
              <a:t>We are also responsible for performing the annual re-assessments on the member in order to determine medical re-</a:t>
            </a:r>
            <a:r>
              <a:rPr lang="en-US" baseline="0" dirty="0" err="1"/>
              <a:t>eligibilty</a:t>
            </a:r>
            <a:r>
              <a:rPr lang="en-US" baseline="0" dirty="0"/>
              <a:t>. These assessments will take place one year after the members anchor date. For those who are unaware, an anchor date is simply the date the member becomes eligible and officially enrolls into the waiver. Assessors will be using the CAFAS or PECFAS and the CANS. Results of those assessments are then sent to the MECA for the final determination of re-eligibility. </a:t>
            </a:r>
          </a:p>
          <a:p>
            <a:endParaRPr lang="en-US" baseline="0" dirty="0"/>
          </a:p>
          <a:p>
            <a:r>
              <a:rPr lang="en-US" baseline="0" dirty="0" err="1"/>
              <a:t>Kepro</a:t>
            </a:r>
            <a:r>
              <a:rPr lang="en-US" baseline="0" dirty="0"/>
              <a:t> staff will be in charge of auditing providers by means of retro-review. We will assist providers with Plan of Corrections and any subsequent training that may be needed. We will go into more detail on this later.</a:t>
            </a:r>
          </a:p>
          <a:p>
            <a:endParaRPr lang="en-US" baseline="0" dirty="0"/>
          </a:p>
          <a:p>
            <a:r>
              <a:rPr lang="en-US" baseline="0" dirty="0"/>
              <a:t>If there is any technical assistance or trainings needed for </a:t>
            </a:r>
            <a:r>
              <a:rPr lang="en-US" baseline="0" dirty="0" err="1"/>
              <a:t>Atrezzo</a:t>
            </a:r>
            <a:r>
              <a:rPr lang="en-US" baseline="0" dirty="0"/>
              <a:t>, </a:t>
            </a:r>
            <a:r>
              <a:rPr lang="en-US" baseline="0" dirty="0" err="1"/>
              <a:t>Kepro</a:t>
            </a:r>
            <a:r>
              <a:rPr lang="en-US" baseline="0" dirty="0"/>
              <a:t> staff will handle that as well. </a:t>
            </a:r>
          </a:p>
          <a:p>
            <a:endParaRPr lang="en-US" baseline="0" dirty="0"/>
          </a:p>
          <a:p>
            <a:r>
              <a:rPr lang="en-US" baseline="0" dirty="0"/>
              <a:t>And finally, </a:t>
            </a:r>
            <a:r>
              <a:rPr lang="en-US" baseline="0" dirty="0" err="1"/>
              <a:t>Kepro</a:t>
            </a:r>
            <a:r>
              <a:rPr lang="en-US" baseline="0" dirty="0"/>
              <a:t> will manage the enrollment of the waiver. We will correspond with the MECA as they are determining eligibility and we send correspondence to the member as needed. </a:t>
            </a:r>
            <a:endParaRPr lang="en-US" dirty="0"/>
          </a:p>
        </p:txBody>
      </p:sp>
    </p:spTree>
    <p:extLst>
      <p:ext uri="{BB962C8B-B14F-4D97-AF65-F5344CB8AC3E}">
        <p14:creationId xmlns:p14="http://schemas.microsoft.com/office/powerpoint/2010/main" val="4190237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MCO (Aetna)</a:t>
            </a:r>
            <a:r>
              <a:rPr lang="en-US" baseline="0" dirty="0"/>
              <a:t> </a:t>
            </a:r>
            <a:r>
              <a:rPr lang="en-US" dirty="0"/>
              <a:t>will handle provider data system</a:t>
            </a:r>
          </a:p>
          <a:p>
            <a:endParaRPr lang="en-US" dirty="0"/>
          </a:p>
          <a:p>
            <a:r>
              <a:rPr lang="en-US" dirty="0"/>
              <a:t>Psychologists completing the Independent Psychological</a:t>
            </a:r>
            <a:r>
              <a:rPr lang="en-US" baseline="0" dirty="0"/>
              <a:t> Evaluations (IPE) – Independent Evaluators</a:t>
            </a:r>
            <a:endParaRPr lang="en-US" dirty="0"/>
          </a:p>
        </p:txBody>
      </p:sp>
    </p:spTree>
    <p:extLst>
      <p:ext uri="{BB962C8B-B14F-4D97-AF65-F5344CB8AC3E}">
        <p14:creationId xmlns:p14="http://schemas.microsoft.com/office/powerpoint/2010/main" val="1426401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Managed</a:t>
            </a:r>
            <a:r>
              <a:rPr lang="en-US" baseline="0" dirty="0"/>
              <a:t> Care Organization or MCO for the waiver will be </a:t>
            </a:r>
            <a:r>
              <a:rPr lang="en-US" dirty="0"/>
              <a:t>Aetna</a:t>
            </a:r>
            <a:r>
              <a:rPr lang="en-US" baseline="0" dirty="0"/>
              <a:t>. Aetna is responsible for provider agreement, all agencies providing waiver services will need to contract with Aetna. They are responsible for prior authorizations as well as utilization management. Aetna will also provide care coordination services. Each member will be assigned a care coordinator from Aetna who will assist with </a:t>
            </a:r>
            <a:r>
              <a:rPr lang="en-US" dirty="0"/>
              <a:t>the development,</a:t>
            </a:r>
            <a:r>
              <a:rPr lang="en-US" baseline="0" dirty="0"/>
              <a:t> review and execution of the service plan. Care Managers will work with the Case Manager to help identify service providers, natural supports, and other community resources to meet member needs.  </a:t>
            </a:r>
          </a:p>
          <a:p>
            <a:r>
              <a:rPr lang="en-US" baseline="0" dirty="0"/>
              <a:t>Aetna’s Care Manager will assist the member’s team in a variety of ways. While it is not a requirement that Care Managers attend the Person-Centered Planning Meetings, it is highly encouraged that they attend in order to help locate supports and services.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t>Aetna will provide the member handbook to families once they are enrolled into the waiver. They will also provide any education materials if they are needed. Plus, they will be responsible for the Freedom of Choice Form, this is where the member and their guardian will choose to participate in home and community based services in lieu if being placed in a residential facility. </a:t>
            </a:r>
          </a:p>
          <a:p>
            <a:endParaRPr lang="en-US" baseline="0" dirty="0"/>
          </a:p>
          <a:p>
            <a:r>
              <a:rPr lang="en-US" baseline="0" dirty="0"/>
              <a:t>Aetna will also be developing an </a:t>
            </a:r>
            <a:r>
              <a:rPr lang="en-US" b="1" baseline="0" dirty="0"/>
              <a:t>intensive Incident Management System. </a:t>
            </a:r>
            <a:r>
              <a:rPr lang="en-US" b="0" baseline="0" dirty="0"/>
              <a:t>Once that system is up and running, a separate training will be provided. </a:t>
            </a:r>
          </a:p>
          <a:p>
            <a:endParaRPr lang="en-US" b="1" dirty="0"/>
          </a:p>
        </p:txBody>
      </p:sp>
    </p:spTree>
    <p:extLst>
      <p:ext uri="{BB962C8B-B14F-4D97-AF65-F5344CB8AC3E}">
        <p14:creationId xmlns:p14="http://schemas.microsoft.com/office/powerpoint/2010/main" val="4272475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dirty="0"/>
              <a:t>Click to edit Master title style</a:t>
            </a:r>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Calibri" panose="020F0502020204030204" pitchFamily="34" charset="0"/>
                <a:ea typeface="+mj-ea"/>
                <a:cs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dirty="0"/>
              <a:t>Click to edit Master subtitle style</a:t>
            </a:r>
          </a:p>
        </p:txBody>
      </p:sp>
      <p:sp>
        <p:nvSpPr>
          <p:cNvPr id="4" name="Date Placeholder 3"/>
          <p:cNvSpPr>
            <a:spLocks noGrp="1"/>
          </p:cNvSpPr>
          <p:nvPr>
            <p:ph type="dt" sz="half" idx="10"/>
          </p:nvPr>
        </p:nvSpPr>
        <p:spPr>
          <a:xfrm rot="19147510">
            <a:off x="109384" y="5893625"/>
            <a:ext cx="1104577" cy="249310"/>
          </a:xfrm>
          <a:prstGeom prst="rect">
            <a:avLst/>
          </a:prstGeom>
        </p:spPr>
        <p:txBody>
          <a:bodyPr/>
          <a:lstStyle>
            <a:lvl1pPr>
              <a:defRPr>
                <a:solidFill>
                  <a:schemeClr val="bg1"/>
                </a:solidFill>
                <a:latin typeface="DIN Pro Regular" panose="020B0504020101020102" pitchFamily="34" charset="0"/>
                <a:cs typeface="DIN Pro Regular" panose="020B0504020101020102" pitchFamily="34" charset="0"/>
              </a:defRPr>
            </a:lvl1pPr>
          </a:lstStyle>
          <a:p>
            <a:fld id="{F3549236-3F11-4DED-8706-AEB81FA1D39E}" type="datetime1">
              <a:rPr lang="en-US" smtClean="0"/>
              <a:pPr/>
              <a:t>4/16/2021</a:t>
            </a:fld>
            <a:endParaRPr lang="en-US" dirty="0"/>
          </a:p>
        </p:txBody>
      </p:sp>
      <p:sp>
        <p:nvSpPr>
          <p:cNvPr id="5" name="Footer Placeholder 4"/>
          <p:cNvSpPr>
            <a:spLocks noGrp="1"/>
          </p:cNvSpPr>
          <p:nvPr>
            <p:ph type="ftr" sz="quarter" idx="11"/>
          </p:nvPr>
        </p:nvSpPr>
        <p:spPr>
          <a:xfrm>
            <a:off x="3517514" y="6285122"/>
            <a:ext cx="4724400" cy="274320"/>
          </a:xfrm>
          <a:prstGeom prst="rect">
            <a:avLst/>
          </a:prstGeom>
        </p:spPr>
        <p:txBody>
          <a:bodyPr/>
          <a:lstStyle>
            <a:lvl1pPr>
              <a:defRPr>
                <a:solidFill>
                  <a:schemeClr val="bg1"/>
                </a:solidFill>
                <a:latin typeface="DIN Pro Regular" panose="020B0504020101020102" pitchFamily="34" charset="0"/>
                <a:cs typeface="DIN Pro Regular" panose="020B0504020101020102" pitchFamily="34" charset="0"/>
              </a:defRPr>
            </a:lvl1pPr>
          </a:lstStyle>
          <a:p>
            <a:endParaRPr lang="en-US" dirty="0"/>
          </a:p>
        </p:txBody>
      </p:sp>
      <p:pic>
        <p:nvPicPr>
          <p:cNvPr id="9" name="Picture 8">
            <a:extLst>
              <a:ext uri="{FF2B5EF4-FFF2-40B4-BE49-F238E27FC236}">
                <a16:creationId xmlns:a16="http://schemas.microsoft.com/office/drawing/2014/main" id="{31B6E3A6-63BF-46FA-B55A-0EACEF916A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49926" y="5946921"/>
            <a:ext cx="486062" cy="8139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userDrawn="1"/>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rgbClr val="002F5F"/>
                </a:solidFill>
                <a:effectLst/>
                <a:uLnTx/>
                <a:uFillTx/>
                <a:latin typeface="DIN Pro Cond Bold" panose="020B0806020101010102" pitchFamily="34" charset="0"/>
                <a:ea typeface="+mj-ea"/>
                <a:cs typeface="DIN Pro Cond Bold" panose="020B0806020101010102"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a:t>Click to edit Master title style</a:t>
            </a:r>
          </a:p>
        </p:txBody>
      </p:sp>
      <p:sp>
        <p:nvSpPr>
          <p:cNvPr id="3" name="Text Placeholder 2"/>
          <p:cNvSpPr>
            <a:spLocks noGrp="1"/>
          </p:cNvSpPr>
          <p:nvPr>
            <p:ph type="body" idx="1"/>
          </p:nvPr>
        </p:nvSpPr>
        <p:spPr>
          <a:xfrm rot="19140000">
            <a:off x="1216152" y="2468304"/>
            <a:ext cx="6510528" cy="329184"/>
          </a:xfrm>
        </p:spPr>
        <p:txBody>
          <a:bodyPr anchor="t">
            <a:no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Calibri" panose="020F0502020204030204" pitchFamily="34" charset="0"/>
                <a:ea typeface="+mj-ea"/>
                <a:cs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dirty="0"/>
              <a:t>Click to edit Master text styles</a:t>
            </a:r>
          </a:p>
        </p:txBody>
      </p:sp>
      <p:sp>
        <p:nvSpPr>
          <p:cNvPr id="4" name="Date Placeholder 3"/>
          <p:cNvSpPr>
            <a:spLocks noGrp="1"/>
          </p:cNvSpPr>
          <p:nvPr>
            <p:ph type="dt" sz="half" idx="10"/>
          </p:nvPr>
        </p:nvSpPr>
        <p:spPr>
          <a:xfrm rot="19087878">
            <a:off x="133655" y="5890905"/>
            <a:ext cx="1104577" cy="249310"/>
          </a:xfrm>
          <a:prstGeom prst="rect">
            <a:avLst/>
          </a:prstGeom>
        </p:spPr>
        <p:txBody>
          <a:bodyPr/>
          <a:lstStyle>
            <a:lvl1pPr>
              <a:defRPr>
                <a:solidFill>
                  <a:schemeClr val="bg1"/>
                </a:solidFill>
                <a:latin typeface="DIN Pro Regular" panose="020B0504020101020102" pitchFamily="34" charset="0"/>
                <a:cs typeface="DIN Pro Regular" panose="020B0504020101020102" pitchFamily="34" charset="0"/>
              </a:defRPr>
            </a:lvl1pPr>
          </a:lstStyle>
          <a:p>
            <a:fld id="{43B531BF-CAFF-47CA-9BCA-4DD55AC1D784}" type="datetime1">
              <a:rPr lang="en-US" smtClean="0"/>
              <a:pPr/>
              <a:t>4/16/2021</a:t>
            </a:fld>
            <a:endParaRPr lang="en-US" dirty="0"/>
          </a:p>
        </p:txBody>
      </p:sp>
      <p:sp>
        <p:nvSpPr>
          <p:cNvPr id="5" name="Footer Placeholder 4"/>
          <p:cNvSpPr>
            <a:spLocks noGrp="1"/>
          </p:cNvSpPr>
          <p:nvPr>
            <p:ph type="ftr" sz="quarter" idx="11"/>
          </p:nvPr>
        </p:nvSpPr>
        <p:spPr>
          <a:xfrm>
            <a:off x="3517514" y="6285122"/>
            <a:ext cx="4724400" cy="274320"/>
          </a:xfrm>
          <a:prstGeom prst="rect">
            <a:avLst/>
          </a:prstGeom>
        </p:spPr>
        <p:txBody>
          <a:bodyPr/>
          <a:lstStyle>
            <a:lvl1pPr>
              <a:defRPr>
                <a:solidFill>
                  <a:schemeClr val="bg1"/>
                </a:solidFill>
                <a:latin typeface="DIN Pro Regular" panose="020B0504020101020102" pitchFamily="34" charset="0"/>
                <a:cs typeface="DIN Pro Regular" panose="020B0504020101020102" pitchFamily="34" charset="0"/>
              </a:defRPr>
            </a:lvl1pPr>
          </a:lstStyle>
          <a:p>
            <a:endParaRPr lang="en-US" dirty="0"/>
          </a:p>
        </p:txBody>
      </p:sp>
      <p:pic>
        <p:nvPicPr>
          <p:cNvPr id="9" name="Picture 8">
            <a:extLst>
              <a:ext uri="{FF2B5EF4-FFF2-40B4-BE49-F238E27FC236}">
                <a16:creationId xmlns:a16="http://schemas.microsoft.com/office/drawing/2014/main" id="{12FCB1F6-FB1A-49E6-9FE5-002E1C3B0D3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49926" y="5946921"/>
            <a:ext cx="486062" cy="8139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2135069"/>
            <a:ext cx="5212080" cy="1089427"/>
          </a:xfrm>
        </p:spPr>
        <p:txBody>
          <a:bodyPr bIns="0" anchor="b"/>
          <a:lstStyle>
            <a:lvl1pPr algn="l">
              <a:defRPr kumimoji="0" lang="en-US" sz="3200" b="0" i="0" u="none" strike="noStrike" kern="1200" cap="all" spc="0" normalizeH="0" baseline="0" noProof="0" dirty="0" smtClean="0">
                <a:ln>
                  <a:noFill/>
                </a:ln>
                <a:solidFill>
                  <a:srgbClr val="FFFFFF"/>
                </a:solidFill>
                <a:effectLst/>
                <a:uLnTx/>
                <a:uFillTx/>
                <a:latin typeface="DIN Pro Cond Bold" panose="020B0806020101010102" pitchFamily="34" charset="0"/>
                <a:ea typeface="+mj-ea"/>
                <a:cs typeface="DIN Pro Cond Bold" panose="020B0806020101010102"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a:t>Click to edit Master title style</a:t>
            </a:r>
          </a:p>
        </p:txBody>
      </p:sp>
      <p:sp>
        <p:nvSpPr>
          <p:cNvPr id="3" name="Content Placeholder 2"/>
          <p:cNvSpPr>
            <a:spLocks noGrp="1"/>
          </p:cNvSpPr>
          <p:nvPr>
            <p:ph idx="1"/>
          </p:nvPr>
        </p:nvSpPr>
        <p:spPr>
          <a:xfrm>
            <a:off x="4749552" y="2618912"/>
            <a:ext cx="3807779" cy="3324687"/>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rot="19140000">
            <a:off x="1198915" y="2846372"/>
            <a:ext cx="5794760" cy="321392"/>
          </a:xfrm>
        </p:spPr>
        <p:txBody>
          <a:bodyPr>
            <a:normAutofit/>
          </a:bodyPr>
          <a:lstStyle>
            <a:lvl1pPr marL="0" indent="0">
              <a:buNone/>
              <a:defRPr lang="en-US" sz="1400" b="0" kern="1200" dirty="0" smtClean="0">
                <a:solidFill>
                  <a:srgbClr val="FFFFFF"/>
                </a:solidFill>
                <a:latin typeface="Calibri" panose="020F0502020204030204" pitchFamily="34" charset="0"/>
                <a:ea typeface="+mn-ea"/>
                <a:cs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dirty="0"/>
              <a:t>Click to edit Master text styles</a:t>
            </a:r>
          </a:p>
        </p:txBody>
      </p:sp>
      <p:sp>
        <p:nvSpPr>
          <p:cNvPr id="5" name="Date Placeholder 4"/>
          <p:cNvSpPr>
            <a:spLocks noGrp="1"/>
          </p:cNvSpPr>
          <p:nvPr>
            <p:ph type="dt" sz="half" idx="10"/>
          </p:nvPr>
        </p:nvSpPr>
        <p:spPr>
          <a:xfrm rot="19145763">
            <a:off x="15466" y="5978938"/>
            <a:ext cx="1104577" cy="249310"/>
          </a:xfrm>
          <a:prstGeom prst="rect">
            <a:avLst/>
          </a:prstGeom>
        </p:spPr>
        <p:txBody>
          <a:bodyPr/>
          <a:lstStyle>
            <a:lvl1pPr>
              <a:defRPr>
                <a:solidFill>
                  <a:schemeClr val="bg1"/>
                </a:solidFill>
                <a:latin typeface="DIN Pro Regular" panose="020B0504020101020102" pitchFamily="34" charset="0"/>
                <a:cs typeface="DIN Pro Regular" panose="020B0504020101020102" pitchFamily="34" charset="0"/>
              </a:defRPr>
            </a:lvl1pPr>
          </a:lstStyle>
          <a:p>
            <a:fld id="{93F10BFD-15D0-40B2-8822-4DF75359836A}" type="datetime1">
              <a:rPr lang="en-US" smtClean="0"/>
              <a:pPr/>
              <a:t>4/16/2021</a:t>
            </a:fld>
            <a:endParaRPr lang="en-US" dirty="0"/>
          </a:p>
        </p:txBody>
      </p:sp>
      <p:sp>
        <p:nvSpPr>
          <p:cNvPr id="6" name="Footer Placeholder 5"/>
          <p:cNvSpPr>
            <a:spLocks noGrp="1"/>
          </p:cNvSpPr>
          <p:nvPr>
            <p:ph type="ftr" sz="quarter" idx="11"/>
          </p:nvPr>
        </p:nvSpPr>
        <p:spPr>
          <a:xfrm>
            <a:off x="3517514" y="6285122"/>
            <a:ext cx="4724400" cy="274320"/>
          </a:xfrm>
          <a:prstGeom prst="rect">
            <a:avLst/>
          </a:prstGeom>
        </p:spPr>
        <p:txBody>
          <a:bodyPr/>
          <a:lstStyle>
            <a:lvl1pPr>
              <a:defRPr>
                <a:solidFill>
                  <a:schemeClr val="tx2"/>
                </a:solidFill>
                <a:latin typeface="Calibri" panose="020F0502020204030204" pitchFamily="34" charset="0"/>
                <a:cs typeface="Calibri" panose="020F0502020204030204" pitchFamily="34" charset="0"/>
              </a:defRPr>
            </a:lvl1pPr>
          </a:lstStyle>
          <a:p>
            <a:endParaRPr lang="en-US" dirty="0"/>
          </a:p>
        </p:txBody>
      </p:sp>
      <p:pic>
        <p:nvPicPr>
          <p:cNvPr id="11" name="Picture 10">
            <a:extLst>
              <a:ext uri="{FF2B5EF4-FFF2-40B4-BE49-F238E27FC236}">
                <a16:creationId xmlns:a16="http://schemas.microsoft.com/office/drawing/2014/main" id="{2838E25A-668F-419A-91D4-A0E39907AC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24778" y="5138712"/>
            <a:ext cx="1884218" cy="24384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w 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1800"/>
            </a:lvl1pPr>
            <a:lvl2pPr>
              <a:lnSpc>
                <a:spcPct val="95000"/>
              </a:lnSpc>
              <a:defRPr sz="1800"/>
            </a:lvl2pPr>
            <a:lvl3pPr>
              <a:lnSpc>
                <a:spcPct val="95000"/>
              </a:lnSpc>
              <a:defRPr sz="1800"/>
            </a:lvl3pPr>
            <a:lvl4pPr>
              <a:lnSpc>
                <a:spcPct val="95000"/>
              </a:lnSpc>
              <a:defRPr sz="1800"/>
            </a:lvl4pPr>
            <a:lvl5pPr>
              <a:lnSpc>
                <a:spcPct val="95000"/>
              </a:lnSpc>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00016" y="1097280"/>
            <a:ext cx="3200400" cy="3712464"/>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 Graphic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2590800" y="1100629"/>
            <a:ext cx="5753100" cy="728171"/>
          </a:xfrm>
        </p:spPr>
        <p:txBody>
          <a:bodyPr>
            <a:normAutofit/>
          </a:bodyPr>
          <a:lstStyle>
            <a:lvl1pPr>
              <a:defRPr sz="1800"/>
            </a:lvl1pPr>
          </a:lstStyle>
          <a:p>
            <a:pPr lvl="0"/>
            <a:endParaRPr lang="en-US" dirty="0"/>
          </a:p>
        </p:txBody>
      </p:sp>
      <p:sp>
        <p:nvSpPr>
          <p:cNvPr id="7" name="Oval 6">
            <a:extLst>
              <a:ext uri="{FF2B5EF4-FFF2-40B4-BE49-F238E27FC236}">
                <a16:creationId xmlns:a16="http://schemas.microsoft.com/office/drawing/2014/main" id="{D1C80F9D-7025-4239-BC06-2EB3EADD7A43}"/>
              </a:ext>
            </a:extLst>
          </p:cNvPr>
          <p:cNvSpPr/>
          <p:nvPr userDrawn="1"/>
        </p:nvSpPr>
        <p:spPr>
          <a:xfrm>
            <a:off x="1035425" y="995082"/>
            <a:ext cx="1062420" cy="986118"/>
          </a:xfrm>
          <a:prstGeom prst="ellipse">
            <a:avLst/>
          </a:prstGeom>
          <a:solidFill>
            <a:schemeClr val="bg1"/>
          </a:solidFill>
          <a:ln w="57150">
            <a:solidFill>
              <a:srgbClr val="AD9F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CA3541A3-8C2C-401A-9F20-9E15F21D5B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59454" y="1204549"/>
            <a:ext cx="657107" cy="624251"/>
          </a:xfrm>
          <a:prstGeom prst="rect">
            <a:avLst/>
          </a:prstGeom>
        </p:spPr>
      </p:pic>
      <p:sp>
        <p:nvSpPr>
          <p:cNvPr id="10" name="Oval 9">
            <a:extLst>
              <a:ext uri="{FF2B5EF4-FFF2-40B4-BE49-F238E27FC236}">
                <a16:creationId xmlns:a16="http://schemas.microsoft.com/office/drawing/2014/main" id="{60CA49B9-4239-4AC2-B6C8-3D736C3C7375}"/>
              </a:ext>
            </a:extLst>
          </p:cNvPr>
          <p:cNvSpPr/>
          <p:nvPr userDrawn="1"/>
        </p:nvSpPr>
        <p:spPr>
          <a:xfrm>
            <a:off x="1035424" y="2444934"/>
            <a:ext cx="1062421" cy="984066"/>
          </a:xfrm>
          <a:prstGeom prst="ellipse">
            <a:avLst/>
          </a:prstGeom>
          <a:solidFill>
            <a:schemeClr val="bg1"/>
          </a:solidFill>
          <a:ln w="57150">
            <a:solidFill>
              <a:srgbClr val="AD9F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8164CA18-8234-4C85-818E-F882F73B86B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83237" y="2643272"/>
            <a:ext cx="733324" cy="519438"/>
          </a:xfrm>
          <a:prstGeom prst="rect">
            <a:avLst/>
          </a:prstGeom>
        </p:spPr>
      </p:pic>
      <p:sp>
        <p:nvSpPr>
          <p:cNvPr id="12" name="Oval 11">
            <a:extLst>
              <a:ext uri="{FF2B5EF4-FFF2-40B4-BE49-F238E27FC236}">
                <a16:creationId xmlns:a16="http://schemas.microsoft.com/office/drawing/2014/main" id="{88C9F0AE-ED25-45E6-B7FC-ADA3C08207B2}"/>
              </a:ext>
            </a:extLst>
          </p:cNvPr>
          <p:cNvSpPr/>
          <p:nvPr userDrawn="1"/>
        </p:nvSpPr>
        <p:spPr>
          <a:xfrm>
            <a:off x="1022082" y="3894786"/>
            <a:ext cx="1075764" cy="1020162"/>
          </a:xfrm>
          <a:prstGeom prst="ellipse">
            <a:avLst/>
          </a:prstGeom>
          <a:solidFill>
            <a:schemeClr val="bg1"/>
          </a:solidFill>
          <a:ln w="57150">
            <a:solidFill>
              <a:srgbClr val="AD9F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835C19E8-453B-4D1C-9848-75BB991CEF6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95939" y="4267200"/>
            <a:ext cx="741899" cy="434541"/>
          </a:xfrm>
          <a:prstGeom prst="rect">
            <a:avLst/>
          </a:prstGeom>
        </p:spPr>
      </p:pic>
      <p:sp>
        <p:nvSpPr>
          <p:cNvPr id="14" name="Content Placeholder 2">
            <a:extLst>
              <a:ext uri="{FF2B5EF4-FFF2-40B4-BE49-F238E27FC236}">
                <a16:creationId xmlns:a16="http://schemas.microsoft.com/office/drawing/2014/main" id="{52298BE6-D1AB-4335-97D9-7ADBF8C206D6}"/>
              </a:ext>
            </a:extLst>
          </p:cNvPr>
          <p:cNvSpPr>
            <a:spLocks noGrp="1"/>
          </p:cNvSpPr>
          <p:nvPr>
            <p:ph idx="12"/>
          </p:nvPr>
        </p:nvSpPr>
        <p:spPr>
          <a:xfrm>
            <a:off x="2590800" y="2444934"/>
            <a:ext cx="5753100" cy="728171"/>
          </a:xfrm>
        </p:spPr>
        <p:txBody>
          <a:bodyPr>
            <a:normAutofit/>
          </a:bodyPr>
          <a:lstStyle>
            <a:lvl1pPr>
              <a:defRPr sz="1800"/>
            </a:lvl1pPr>
          </a:lstStyle>
          <a:p>
            <a:pPr lvl="0"/>
            <a:endParaRPr lang="en-US" dirty="0"/>
          </a:p>
        </p:txBody>
      </p:sp>
      <p:sp>
        <p:nvSpPr>
          <p:cNvPr id="15" name="Content Placeholder 2">
            <a:extLst>
              <a:ext uri="{FF2B5EF4-FFF2-40B4-BE49-F238E27FC236}">
                <a16:creationId xmlns:a16="http://schemas.microsoft.com/office/drawing/2014/main" id="{1B40A250-92D8-4313-A39B-C751A607AD02}"/>
              </a:ext>
            </a:extLst>
          </p:cNvPr>
          <p:cNvSpPr>
            <a:spLocks noGrp="1"/>
          </p:cNvSpPr>
          <p:nvPr>
            <p:ph idx="13"/>
          </p:nvPr>
        </p:nvSpPr>
        <p:spPr>
          <a:xfrm>
            <a:off x="2590800" y="4026417"/>
            <a:ext cx="5753100" cy="728171"/>
          </a:xfrm>
        </p:spPr>
        <p:txBody>
          <a:bodyPr>
            <a:normAutofit/>
          </a:bodyPr>
          <a:lstStyle>
            <a:lvl1pPr>
              <a:defRPr sz="1800"/>
            </a:lvl1pPr>
          </a:lstStyle>
          <a:p>
            <a:pPr lvl="0"/>
            <a:endParaRPr lang="en-US" dirty="0"/>
          </a:p>
        </p:txBody>
      </p:sp>
    </p:spTree>
    <p:extLst>
      <p:ext uri="{BB962C8B-B14F-4D97-AF65-F5344CB8AC3E}">
        <p14:creationId xmlns:p14="http://schemas.microsoft.com/office/powerpoint/2010/main" val="228028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822960" y="1097280"/>
            <a:ext cx="3200400" cy="548640"/>
          </a:xfrm>
        </p:spPr>
        <p:txBody>
          <a:bodyPr anchor="b">
            <a:normAutofit/>
          </a:bodyPr>
          <a:lstStyle>
            <a:lvl1pPr marL="0" indent="0">
              <a:buNone/>
              <a:defRPr lang="en-US" sz="1800" b="0" kern="1200" cap="none" spc="0" baseline="0" dirty="0" smtClean="0">
                <a:solidFill>
                  <a:schemeClr val="tx1"/>
                </a:solidFill>
                <a:latin typeface="Calibri" panose="020F0502020204030204" pitchFamily="34" charset="0"/>
                <a:ea typeface="+mj-ea"/>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dirty="0"/>
              <a:t>Click to edit master text styles</a:t>
            </a:r>
          </a:p>
        </p:txBody>
      </p:sp>
      <p:sp>
        <p:nvSpPr>
          <p:cNvPr id="4" name="Content Placeholder 3"/>
          <p:cNvSpPr>
            <a:spLocks noGrp="1"/>
          </p:cNvSpPr>
          <p:nvPr>
            <p:ph sz="half" idx="2"/>
          </p:nvPr>
        </p:nvSpPr>
        <p:spPr>
          <a:xfrm>
            <a:off x="819150" y="1701848"/>
            <a:ext cx="3200400" cy="3108960"/>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700016" y="1097280"/>
            <a:ext cx="3200400" cy="548640"/>
          </a:xfrm>
        </p:spPr>
        <p:txBody>
          <a:bodyPr anchor="b">
            <a:normAutofit/>
          </a:bodyPr>
          <a:lstStyle>
            <a:lvl1pPr marL="0" indent="0">
              <a:buNone/>
              <a:defRPr lang="en-US" sz="1800" b="0" kern="1200" cap="none" spc="0" baseline="0" dirty="0" smtClean="0">
                <a:solidFill>
                  <a:schemeClr val="tx1"/>
                </a:solidFill>
                <a:latin typeface="Calibri" panose="020F0502020204030204" pitchFamily="34" charset="0"/>
                <a:ea typeface="+mj-ea"/>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dirty="0"/>
              <a:t>Click to edit master text styles</a:t>
            </a:r>
          </a:p>
        </p:txBody>
      </p:sp>
      <p:sp>
        <p:nvSpPr>
          <p:cNvPr id="6" name="Content Placeholder 5"/>
          <p:cNvSpPr>
            <a:spLocks noGrp="1"/>
          </p:cNvSpPr>
          <p:nvPr>
            <p:ph sz="quarter" idx="4"/>
          </p:nvPr>
        </p:nvSpPr>
        <p:spPr>
          <a:xfrm>
            <a:off x="4700016" y="1701848"/>
            <a:ext cx="3200400" cy="3108960"/>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867400"/>
            <a:ext cx="3574257" cy="99060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rgbClr val="ED8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userDrawn="1"/>
        </p:nvSpPr>
        <p:spPr>
          <a:xfrm>
            <a:off x="-2380" y="5867400"/>
            <a:ext cx="9146380" cy="990601"/>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rgbClr val="002F5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FB5424C8-8870-4ABC-9150-D8FF5D410EE1}"/>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449926" y="5946921"/>
            <a:ext cx="486062" cy="813905"/>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5" r:id="rId2"/>
    <p:sldLayoutId id="2147483680" r:id="rId3"/>
    <p:sldLayoutId id="2147483674" r:id="rId4"/>
    <p:sldLayoutId id="2147483676" r:id="rId5"/>
    <p:sldLayoutId id="2147483687" r:id="rId6"/>
    <p:sldLayoutId id="2147483677" r:id="rId7"/>
    <p:sldLayoutId id="2147483678" r:id="rId8"/>
    <p:sldLayoutId id="2147483679"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spcBef>
          <a:spcPct val="0"/>
        </a:spcBef>
        <a:buNone/>
        <a:defRPr sz="2800" kern="1200" cap="all" baseline="0">
          <a:solidFill>
            <a:srgbClr val="002F5F"/>
          </a:solidFill>
          <a:latin typeface="DIN Pro Cond Bold" panose="020B0806020101010102" pitchFamily="34" charset="0"/>
          <a:ea typeface="+mj-ea"/>
          <a:cs typeface="DIN Pro Cond Bold" panose="020B0806020101010102" pitchFamily="34" charset="0"/>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Calibri" panose="020F0502020204030204" pitchFamily="34" charset="0"/>
          <a:ea typeface="+mn-ea"/>
          <a:cs typeface="Calibri" panose="020F0502020204030204" pitchFamily="34" charset="0"/>
        </a:defRPr>
      </a:lvl1pPr>
      <a:lvl2pPr marL="173736" indent="-173736" algn="l" defTabSz="914400" rtl="0" eaLnBrk="1" latinLnBrk="0" hangingPunct="1">
        <a:spcBef>
          <a:spcPts val="300"/>
        </a:spcBef>
        <a:buClrTx/>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2pPr>
      <a:lvl3pPr marL="402336" indent="-164592" algn="l" defTabSz="914400" rtl="0" eaLnBrk="1" latinLnBrk="0" hangingPunct="1">
        <a:spcBef>
          <a:spcPts val="300"/>
        </a:spcBef>
        <a:buClrTx/>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3pPr>
      <a:lvl4pPr marL="630936" indent="-164592" algn="l" defTabSz="914400" rtl="0" eaLnBrk="1" latinLnBrk="0" hangingPunct="1">
        <a:spcBef>
          <a:spcPts val="300"/>
        </a:spcBef>
        <a:buClrTx/>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859536" indent="-173736" algn="l" defTabSz="914400" rtl="0" eaLnBrk="1" latinLnBrk="0" hangingPunct="1">
        <a:spcBef>
          <a:spcPts val="300"/>
        </a:spcBef>
        <a:buClrTx/>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8" Type="http://schemas.openxmlformats.org/officeDocument/2006/relationships/hyperlink" Target="mailto:wvcsedw@kepro.com" TargetMode="External"/><Relationship Id="rId3" Type="http://schemas.openxmlformats.org/officeDocument/2006/relationships/hyperlink" Target="mailto:sjorgensen@kepro.com" TargetMode="External"/><Relationship Id="rId7" Type="http://schemas.openxmlformats.org/officeDocument/2006/relationships/hyperlink" Target="mailto:tdotson@kepro.com" TargetMode="External"/><Relationship Id="rId2" Type="http://schemas.openxmlformats.org/officeDocument/2006/relationships/notesSlide" Target="../notesSlides/notesSlide25.xml"/><Relationship Id="rId1" Type="http://schemas.openxmlformats.org/officeDocument/2006/relationships/slideLayout" Target="../slideLayouts/slideLayout8.xml"/><Relationship Id="rId6" Type="http://schemas.openxmlformats.org/officeDocument/2006/relationships/hyperlink" Target="mailto:mmcintyre@kepro.com" TargetMode="External"/><Relationship Id="rId5" Type="http://schemas.openxmlformats.org/officeDocument/2006/relationships/hyperlink" Target="mailto:dejohnson@kepro.com" TargetMode="External"/><Relationship Id="rId4" Type="http://schemas.openxmlformats.org/officeDocument/2006/relationships/hyperlink" Target="mailto:mramsburg@kepro.com" TargetMode="External"/><Relationship Id="rId9" Type="http://schemas.openxmlformats.org/officeDocument/2006/relationships/image" Target="../media/image8.png"/></Relationships>
</file>

<file path=ppt/slides/_rels/slide32.xml.rels><?xml version="1.0" encoding="UTF-8" standalone="yes"?>
<Relationships xmlns="http://schemas.openxmlformats.org/package/2006/relationships"><Relationship Id="rId3" Type="http://schemas.openxmlformats.org/officeDocument/2006/relationships/hyperlink" Target="mailto:cduckworth@kepro.com" TargetMode="External"/><Relationship Id="rId2" Type="http://schemas.openxmlformats.org/officeDocument/2006/relationships/notesSlide" Target="../notesSlides/notesSlide26.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Children with serious emotional disorder (</a:t>
            </a:r>
            <a:r>
              <a:rPr lang="en-US" dirty="0" err="1"/>
              <a:t>csedw</a:t>
            </a:r>
            <a:r>
              <a:rPr lang="en-US" dirty="0"/>
              <a:t>)</a:t>
            </a:r>
          </a:p>
        </p:txBody>
      </p:sp>
      <p:sp>
        <p:nvSpPr>
          <p:cNvPr id="3" name="Subtitle 2"/>
          <p:cNvSpPr>
            <a:spLocks noGrp="1"/>
          </p:cNvSpPr>
          <p:nvPr>
            <p:ph type="subTitle" idx="1"/>
          </p:nvPr>
        </p:nvSpPr>
        <p:spPr/>
        <p:txBody>
          <a:bodyPr/>
          <a:lstStyle/>
          <a:p>
            <a:r>
              <a:rPr lang="en-US" dirty="0"/>
              <a:t>Provider overview </a:t>
            </a:r>
          </a:p>
        </p:txBody>
      </p:sp>
      <p:pic>
        <p:nvPicPr>
          <p:cNvPr id="5" name="Picture 4" descr="21E89B7">
            <a:extLst>
              <a:ext uri="{FF2B5EF4-FFF2-40B4-BE49-F238E27FC236}">
                <a16:creationId xmlns:a16="http://schemas.microsoft.com/office/drawing/2014/main" id="{E625CB6B-097E-48EF-98D8-D2C127D6D62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876800" y="5562600"/>
            <a:ext cx="4114800" cy="1129487"/>
          </a:xfrm>
          <a:prstGeom prst="rect">
            <a:avLst/>
          </a:prstGeom>
          <a:noFill/>
          <a:ln>
            <a:noFill/>
          </a:ln>
        </p:spPr>
      </p:pic>
    </p:spTree>
    <p:extLst>
      <p:ext uri="{BB962C8B-B14F-4D97-AF65-F5344CB8AC3E}">
        <p14:creationId xmlns:p14="http://schemas.microsoft.com/office/powerpoint/2010/main" val="3965462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81000"/>
            <a:ext cx="7520940" cy="548640"/>
          </a:xfrm>
        </p:spPr>
        <p:txBody>
          <a:bodyPr/>
          <a:lstStyle/>
          <a:p>
            <a:r>
              <a:rPr lang="en-US" dirty="0"/>
              <a:t>Managed care organization responsibilities (MCO)</a:t>
            </a:r>
          </a:p>
        </p:txBody>
      </p:sp>
      <p:sp>
        <p:nvSpPr>
          <p:cNvPr id="3" name="Content Placeholder 2"/>
          <p:cNvSpPr>
            <a:spLocks noGrp="1"/>
          </p:cNvSpPr>
          <p:nvPr>
            <p:ph idx="1"/>
          </p:nvPr>
        </p:nvSpPr>
        <p:spPr>
          <a:xfrm>
            <a:off x="381000" y="1100628"/>
            <a:ext cx="7962900" cy="4461972"/>
          </a:xfrm>
        </p:spPr>
        <p:txBody>
          <a:bodyPr/>
          <a:lstStyle/>
          <a:p>
            <a:r>
              <a:rPr lang="en-US" sz="2400" b="0" dirty="0"/>
              <a:t>CSEDW Provider Agreements</a:t>
            </a:r>
          </a:p>
          <a:p>
            <a:r>
              <a:rPr lang="en-US" sz="2400" b="0" dirty="0"/>
              <a:t>Prior Authorizations</a:t>
            </a:r>
          </a:p>
          <a:p>
            <a:r>
              <a:rPr lang="en-US" sz="2400" b="0" dirty="0"/>
              <a:t>Utilization Management</a:t>
            </a:r>
          </a:p>
          <a:p>
            <a:r>
              <a:rPr lang="en-US" sz="2400" b="0" dirty="0"/>
              <a:t>Care Coordination/Care Managers </a:t>
            </a:r>
          </a:p>
          <a:p>
            <a:r>
              <a:rPr lang="en-US" sz="2400" b="0" dirty="0"/>
              <a:t>Incident Management System (IMS)</a:t>
            </a:r>
          </a:p>
          <a:p>
            <a:r>
              <a:rPr lang="en-US" sz="2400" b="0" dirty="0"/>
              <a:t>Alternative language requests – Written and Verbal</a:t>
            </a:r>
          </a:p>
          <a:p>
            <a:r>
              <a:rPr lang="en-US" sz="2400" b="0" dirty="0"/>
              <a:t>Provides Member Handbook upon enrollment into the CSEDW</a:t>
            </a:r>
          </a:p>
          <a:p>
            <a:r>
              <a:rPr lang="en-US" sz="2400" b="0" dirty="0"/>
              <a:t>Provides education materials </a:t>
            </a:r>
          </a:p>
          <a:p>
            <a:r>
              <a:rPr lang="en-US" sz="2400" b="0" dirty="0"/>
              <a:t>Freedom of Choice Form</a:t>
            </a:r>
          </a:p>
          <a:p>
            <a:endParaRPr lang="en-US" dirty="0"/>
          </a:p>
        </p:txBody>
      </p:sp>
      <p:pic>
        <p:nvPicPr>
          <p:cNvPr id="4" name="Picture 3" descr="21E89B7">
            <a:extLst>
              <a:ext uri="{FF2B5EF4-FFF2-40B4-BE49-F238E27FC236}">
                <a16:creationId xmlns:a16="http://schemas.microsoft.com/office/drawing/2014/main" id="{4048205A-281B-46C3-BD53-7C0CEE8420A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264947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Csedw</a:t>
            </a:r>
            <a:r>
              <a:rPr lang="en-US" dirty="0"/>
              <a:t> eligibility criteria</a:t>
            </a:r>
          </a:p>
        </p:txBody>
      </p:sp>
      <p:sp>
        <p:nvSpPr>
          <p:cNvPr id="3" name="Content Placeholder 2"/>
          <p:cNvSpPr>
            <a:spLocks noGrp="1"/>
          </p:cNvSpPr>
          <p:nvPr>
            <p:ph idx="1"/>
          </p:nvPr>
        </p:nvSpPr>
        <p:spPr/>
        <p:txBody>
          <a:bodyPr>
            <a:normAutofit fontScale="92500" lnSpcReduction="20000"/>
          </a:bodyPr>
          <a:lstStyle/>
          <a:p>
            <a:pPr marL="457200" indent="-457200">
              <a:buFont typeface="Wingdings" panose="05000000000000000000" pitchFamily="2" charset="2"/>
              <a:buChar char="§"/>
            </a:pPr>
            <a:r>
              <a:rPr lang="en-US" altLang="en-US" sz="2400" b="0" dirty="0"/>
              <a:t>Must meet financial eligibility; </a:t>
            </a:r>
          </a:p>
          <a:p>
            <a:pPr marL="457200" indent="-457200">
              <a:buFont typeface="Wingdings" panose="05000000000000000000" pitchFamily="2" charset="2"/>
              <a:buChar char="§"/>
            </a:pPr>
            <a:r>
              <a:rPr lang="en-US" altLang="en-US" sz="2400" b="0" dirty="0"/>
              <a:t>Must meet medical eligibility; </a:t>
            </a:r>
          </a:p>
          <a:p>
            <a:pPr marL="457200" indent="-457200">
              <a:buFont typeface="Wingdings" panose="05000000000000000000" pitchFamily="2" charset="2"/>
              <a:buChar char="§"/>
            </a:pPr>
            <a:r>
              <a:rPr lang="en-US" altLang="en-US" sz="2400" b="0" dirty="0"/>
              <a:t>Must be between the ages of three and 21; </a:t>
            </a:r>
          </a:p>
          <a:p>
            <a:pPr marL="457200" indent="-457200">
              <a:buFont typeface="Wingdings" panose="05000000000000000000" pitchFamily="2" charset="2"/>
              <a:buChar char="§"/>
            </a:pPr>
            <a:r>
              <a:rPr lang="en-US" altLang="en-US" sz="2400" b="0" dirty="0"/>
              <a:t>Must be a resident of West Virginia, and be able to provide proof of residency upon application; and</a:t>
            </a:r>
          </a:p>
          <a:p>
            <a:pPr marL="457200" indent="-457200">
              <a:buFont typeface="Wingdings" panose="05000000000000000000" pitchFamily="2" charset="2"/>
              <a:buChar char="§"/>
            </a:pPr>
            <a:r>
              <a:rPr lang="en-US" altLang="en-US" sz="2400" b="0" dirty="0"/>
              <a:t>Must have chosen Home and Community-Based Services over services in an institutional setting (Freedom of Choice Form).</a:t>
            </a:r>
          </a:p>
          <a:p>
            <a:pPr marL="457200" indent="-457200">
              <a:buFont typeface="Wingdings" panose="05000000000000000000" pitchFamily="2" charset="2"/>
              <a:buChar char="§"/>
            </a:pPr>
            <a:r>
              <a:rPr lang="en-US" altLang="en-US" sz="2400" b="0" dirty="0"/>
              <a:t>If applicant is denied a Request for Medicaid Fair Hearing form can be submitted to the Board of Review within 90 days of the denial in order to appeal the decision. </a:t>
            </a:r>
          </a:p>
          <a:p>
            <a:endParaRPr lang="en-US" dirty="0"/>
          </a:p>
        </p:txBody>
      </p:sp>
      <p:pic>
        <p:nvPicPr>
          <p:cNvPr id="4" name="Picture 3" descr="21E89B7">
            <a:extLst>
              <a:ext uri="{FF2B5EF4-FFF2-40B4-BE49-F238E27FC236}">
                <a16:creationId xmlns:a16="http://schemas.microsoft.com/office/drawing/2014/main" id="{1026D507-4240-467D-A02C-7A6BCAF2A26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540055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Csedw</a:t>
            </a:r>
            <a:r>
              <a:rPr lang="en-US" dirty="0"/>
              <a:t> Medical eligibility criteria</a:t>
            </a:r>
          </a:p>
        </p:txBody>
      </p:sp>
      <p:sp>
        <p:nvSpPr>
          <p:cNvPr id="3" name="Content Placeholder 2"/>
          <p:cNvSpPr>
            <a:spLocks noGrp="1"/>
          </p:cNvSpPr>
          <p:nvPr>
            <p:ph idx="1"/>
          </p:nvPr>
        </p:nvSpPr>
        <p:spPr>
          <a:xfrm>
            <a:off x="457200" y="1100628"/>
            <a:ext cx="7886700" cy="4690572"/>
          </a:xfrm>
        </p:spPr>
        <p:txBody>
          <a:bodyPr>
            <a:normAutofit fontScale="92500" lnSpcReduction="10000"/>
          </a:bodyPr>
          <a:lstStyle/>
          <a:p>
            <a:pPr>
              <a:buFont typeface="Wingdings" panose="05000000000000000000" pitchFamily="2" charset="2"/>
              <a:buChar char="§"/>
              <a:defRPr/>
            </a:pPr>
            <a:r>
              <a:rPr lang="en-US" altLang="en-US" sz="2400" b="0" dirty="0"/>
              <a:t>Applicant must have an overall Child and Adolescent Functional Assessment Scale (CAFAS) or Preschool and Early Childhood Functional Assessment Scale (PECFAS) score of “severe” which is considered such with a Youth Total score of 90 or higher. </a:t>
            </a:r>
          </a:p>
          <a:p>
            <a:pPr>
              <a:buFont typeface="Wingdings" panose="05000000000000000000" pitchFamily="2" charset="2"/>
              <a:buChar char="§"/>
              <a:defRPr/>
            </a:pPr>
            <a:r>
              <a:rPr lang="en-US" altLang="en-US" sz="2400" b="0" dirty="0"/>
              <a:t>Applicant must currently or at any time during the past 12 months have had a diagnosable mental, behavioral, or emotional disorder of sufficient duration to meet diagnostic criteria specified within the most current edition of the Diagnostic and Statistical Manual (DSM). </a:t>
            </a:r>
          </a:p>
          <a:p>
            <a:pPr>
              <a:buFont typeface="Wingdings" panose="05000000000000000000" pitchFamily="2" charset="2"/>
              <a:buChar char="§"/>
              <a:defRPr/>
            </a:pPr>
            <a:r>
              <a:rPr lang="en-US" altLang="en-US" sz="2400" b="0" dirty="0"/>
              <a:t>Disorders include any mental disorders listed in the DSM with the exception of the “V” codes. </a:t>
            </a:r>
          </a:p>
          <a:p>
            <a:pPr>
              <a:buFont typeface="Wingdings" panose="05000000000000000000" pitchFamily="2" charset="2"/>
              <a:buChar char="§"/>
              <a:defRPr/>
            </a:pPr>
            <a:r>
              <a:rPr lang="en-US" altLang="en-US" sz="2400" b="0" dirty="0"/>
              <a:t>Substance use and developmental disorders are excluded unless they co-occur with another diagnosable serious emotional disorder. </a:t>
            </a:r>
          </a:p>
          <a:p>
            <a:endParaRPr lang="en-US" dirty="0"/>
          </a:p>
        </p:txBody>
      </p:sp>
      <p:pic>
        <p:nvPicPr>
          <p:cNvPr id="4" name="Picture 3" descr="21E89B7">
            <a:extLst>
              <a:ext uri="{FF2B5EF4-FFF2-40B4-BE49-F238E27FC236}">
                <a16:creationId xmlns:a16="http://schemas.microsoft.com/office/drawing/2014/main" id="{A3FACE6F-833E-4AA6-859B-1E64A52FD20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1370088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 flowchart</a:t>
            </a:r>
          </a:p>
        </p:txBody>
      </p:sp>
      <p:pic>
        <p:nvPicPr>
          <p:cNvPr id="4" name="Content Placeholder 3"/>
          <p:cNvPicPr>
            <a:picLocks noGrp="1" noChangeAspect="1"/>
          </p:cNvPicPr>
          <p:nvPr>
            <p:ph idx="1"/>
          </p:nvPr>
        </p:nvPicPr>
        <p:blipFill>
          <a:blip r:embed="rId2"/>
          <a:stretch>
            <a:fillRect/>
          </a:stretch>
        </p:blipFill>
        <p:spPr>
          <a:xfrm>
            <a:off x="822960" y="1100138"/>
            <a:ext cx="7520940" cy="4462462"/>
          </a:xfrm>
          <a:prstGeom prst="rect">
            <a:avLst/>
          </a:prstGeom>
        </p:spPr>
      </p:pic>
      <p:pic>
        <p:nvPicPr>
          <p:cNvPr id="5" name="Picture 4" descr="21E89B7">
            <a:extLst>
              <a:ext uri="{FF2B5EF4-FFF2-40B4-BE49-F238E27FC236}">
                <a16:creationId xmlns:a16="http://schemas.microsoft.com/office/drawing/2014/main" id="{FC3D4420-DA93-45D5-A328-CAD035F3C54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2661085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 flowchart cont. </a:t>
            </a:r>
          </a:p>
        </p:txBody>
      </p:sp>
      <p:pic>
        <p:nvPicPr>
          <p:cNvPr id="4" name="Content Placeholder 3"/>
          <p:cNvPicPr>
            <a:picLocks noGrp="1" noChangeAspect="1"/>
          </p:cNvPicPr>
          <p:nvPr>
            <p:ph idx="1"/>
          </p:nvPr>
        </p:nvPicPr>
        <p:blipFill>
          <a:blip r:embed="rId2"/>
          <a:stretch>
            <a:fillRect/>
          </a:stretch>
        </p:blipFill>
        <p:spPr>
          <a:xfrm>
            <a:off x="533400" y="1100138"/>
            <a:ext cx="7810500" cy="4691062"/>
          </a:xfrm>
          <a:prstGeom prst="rect">
            <a:avLst/>
          </a:prstGeom>
        </p:spPr>
      </p:pic>
      <p:pic>
        <p:nvPicPr>
          <p:cNvPr id="5" name="Picture 4" descr="21E89B7">
            <a:extLst>
              <a:ext uri="{FF2B5EF4-FFF2-40B4-BE49-F238E27FC236}">
                <a16:creationId xmlns:a16="http://schemas.microsoft.com/office/drawing/2014/main" id="{DE4288FA-A2A2-412B-A870-00F9FB0C3B1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958554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78180" y="907774"/>
            <a:ext cx="7810500" cy="4648200"/>
          </a:xfrm>
        </p:spPr>
        <p:txBody>
          <a:bodyPr>
            <a:normAutofit/>
          </a:bodyPr>
          <a:lstStyle/>
          <a:p>
            <a:pPr>
              <a:buFont typeface="Wingdings" panose="05000000000000000000" pitchFamily="2" charset="2"/>
              <a:buChar char="§"/>
            </a:pPr>
            <a:r>
              <a:rPr lang="en-US" sz="2400" b="0" dirty="0"/>
              <a:t>The ASO will conduct the reassessment for medical eligibility redetermination up to 90 calendar days prior to each member’s anchor date</a:t>
            </a:r>
          </a:p>
          <a:p>
            <a:pPr>
              <a:buFont typeface="Wingdings" panose="05000000000000000000" pitchFamily="2" charset="2"/>
              <a:buChar char="§"/>
            </a:pPr>
            <a:r>
              <a:rPr lang="en-US" sz="2400" b="0" dirty="0"/>
              <a:t>All members presently receiving CSEDW services will be evaluated annually utilizing a CAFAS/PECFAS and the Child and Adolescent Needs and Strengths (CANS). </a:t>
            </a:r>
          </a:p>
          <a:p>
            <a:pPr>
              <a:buFont typeface="Wingdings" panose="05000000000000000000" pitchFamily="2" charset="2"/>
              <a:buChar char="§"/>
            </a:pPr>
            <a:r>
              <a:rPr lang="en-US" sz="2400" b="0" dirty="0"/>
              <a:t>At the time of the annual reassessment, each member or parent/caregiver/legal representative must complete the Freedom of Choice Form (WV-BMS-CSED-2) indicating their choice of level of care settings, Case Management agency, other providers of CEDW services.</a:t>
            </a:r>
          </a:p>
          <a:p>
            <a:endParaRPr lang="en-US" dirty="0"/>
          </a:p>
        </p:txBody>
      </p:sp>
      <p:sp>
        <p:nvSpPr>
          <p:cNvPr id="4" name="Title 3"/>
          <p:cNvSpPr>
            <a:spLocks noGrp="1"/>
          </p:cNvSpPr>
          <p:nvPr>
            <p:ph type="title"/>
          </p:nvPr>
        </p:nvSpPr>
        <p:spPr/>
        <p:txBody>
          <a:bodyPr/>
          <a:lstStyle/>
          <a:p>
            <a:r>
              <a:rPr lang="en-US" dirty="0"/>
              <a:t>Annual re-determination</a:t>
            </a:r>
          </a:p>
        </p:txBody>
      </p:sp>
      <p:pic>
        <p:nvPicPr>
          <p:cNvPr id="5" name="Picture 4" descr="21E89B7">
            <a:extLst>
              <a:ext uri="{FF2B5EF4-FFF2-40B4-BE49-F238E27FC236}">
                <a16:creationId xmlns:a16="http://schemas.microsoft.com/office/drawing/2014/main" id="{FCC24EB3-C177-4E68-BC0A-DEE23E3E22B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444633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304800" y="914400"/>
            <a:ext cx="4038600" cy="4724400"/>
          </a:xfrm>
        </p:spPr>
        <p:txBody>
          <a:bodyPr>
            <a:normAutofit/>
          </a:bodyPr>
          <a:lstStyle/>
          <a:p>
            <a:pPr>
              <a:buFont typeface="Wingdings" panose="05000000000000000000" pitchFamily="2" charset="2"/>
              <a:buChar char="§"/>
            </a:pPr>
            <a:r>
              <a:rPr lang="en-US" altLang="en-US" sz="2000" b="0" dirty="0"/>
              <a:t>T1016-HA - </a:t>
            </a:r>
            <a:r>
              <a:rPr lang="en-US" altLang="en-US" sz="2000" b="0" u="sng" dirty="0"/>
              <a:t>Case  Management</a:t>
            </a:r>
          </a:p>
          <a:p>
            <a:pPr>
              <a:buFont typeface="Wingdings" panose="05000000000000000000" pitchFamily="2" charset="2"/>
              <a:buChar char="§"/>
            </a:pPr>
            <a:r>
              <a:rPr lang="en-US" altLang="en-US" sz="2000" b="0" dirty="0"/>
              <a:t>H2033-HA - </a:t>
            </a:r>
            <a:r>
              <a:rPr lang="en-US" altLang="en-US" sz="2000" b="0" u="sng" dirty="0"/>
              <a:t>Independent living/skills building</a:t>
            </a:r>
            <a:endParaRPr lang="en-US" altLang="en-US" sz="2000" b="0" dirty="0"/>
          </a:p>
          <a:p>
            <a:pPr>
              <a:buFont typeface="Wingdings" panose="05000000000000000000" pitchFamily="2" charset="2"/>
              <a:buChar char="§"/>
            </a:pPr>
            <a:r>
              <a:rPr lang="en-US" altLang="en-US" sz="2000" b="0" dirty="0"/>
              <a:t>T2021-HA - </a:t>
            </a:r>
            <a:r>
              <a:rPr lang="en-US" altLang="en-US" sz="2000" b="0" u="sng" dirty="0"/>
              <a:t>Job development</a:t>
            </a:r>
          </a:p>
          <a:p>
            <a:pPr>
              <a:buFont typeface="Wingdings" panose="05000000000000000000" pitchFamily="2" charset="2"/>
              <a:buChar char="§"/>
            </a:pPr>
            <a:r>
              <a:rPr lang="en-US" altLang="en-US" sz="2000" b="0" u="sng" dirty="0"/>
              <a:t> </a:t>
            </a:r>
            <a:r>
              <a:rPr lang="en-US" altLang="en-US" sz="2000" b="0" dirty="0"/>
              <a:t>T2019-HA - </a:t>
            </a:r>
            <a:r>
              <a:rPr lang="en-US" altLang="en-US" sz="2000" b="0" u="sng" dirty="0"/>
              <a:t>Supported employment, individual</a:t>
            </a:r>
          </a:p>
          <a:p>
            <a:pPr>
              <a:buFont typeface="Wingdings" panose="05000000000000000000" pitchFamily="2" charset="2"/>
              <a:buChar char="§"/>
            </a:pPr>
            <a:r>
              <a:rPr lang="en-US" altLang="en-US" sz="2000" b="0" dirty="0"/>
              <a:t>*H0004-HO-HA - </a:t>
            </a:r>
            <a:r>
              <a:rPr lang="en-US" altLang="en-US" sz="2000" b="0" u="sng" dirty="0"/>
              <a:t>In-home family therapy</a:t>
            </a:r>
          </a:p>
          <a:p>
            <a:pPr>
              <a:buFont typeface="Wingdings" panose="05000000000000000000" pitchFamily="2" charset="2"/>
              <a:buChar char="§"/>
            </a:pPr>
            <a:r>
              <a:rPr lang="en-US" altLang="en-US" sz="2000" b="0" dirty="0"/>
              <a:t>*H0004-HA - </a:t>
            </a:r>
            <a:r>
              <a:rPr lang="en-US" altLang="en-US" sz="2000" b="0" u="sng" dirty="0"/>
              <a:t>In-home family support</a:t>
            </a:r>
          </a:p>
          <a:p>
            <a:pPr>
              <a:buFont typeface="Wingdings" panose="05000000000000000000" pitchFamily="2" charset="2"/>
              <a:buChar char="§"/>
            </a:pPr>
            <a:r>
              <a:rPr lang="en-US" altLang="en-US" sz="2000" b="0" dirty="0"/>
              <a:t>T1005-HA (in-home) and T1005-HA-HE (out-of-home) - </a:t>
            </a:r>
            <a:r>
              <a:rPr lang="en-US" altLang="en-US" sz="2000" b="0" u="sng" dirty="0"/>
              <a:t>Respite, in-home and out-of-home</a:t>
            </a:r>
            <a:endParaRPr lang="en-US" sz="2000" dirty="0"/>
          </a:p>
          <a:p>
            <a:endParaRPr lang="en-US" dirty="0"/>
          </a:p>
        </p:txBody>
      </p:sp>
      <p:sp>
        <p:nvSpPr>
          <p:cNvPr id="3" name="Content Placeholder 2"/>
          <p:cNvSpPr>
            <a:spLocks noGrp="1"/>
          </p:cNvSpPr>
          <p:nvPr>
            <p:ph sz="half" idx="2"/>
          </p:nvPr>
        </p:nvSpPr>
        <p:spPr>
          <a:xfrm>
            <a:off x="4700016" y="914400"/>
            <a:ext cx="4162044" cy="4724400"/>
          </a:xfrm>
        </p:spPr>
        <p:txBody>
          <a:bodyPr>
            <a:normAutofit/>
          </a:bodyPr>
          <a:lstStyle/>
          <a:p>
            <a:pPr>
              <a:buFont typeface="Wingdings" panose="05000000000000000000" pitchFamily="2" charset="2"/>
              <a:buChar char="§"/>
            </a:pPr>
            <a:r>
              <a:rPr lang="en-US" altLang="en-US" sz="2200" b="0" dirty="0"/>
              <a:t>G0176-HA - </a:t>
            </a:r>
            <a:r>
              <a:rPr lang="en-US" altLang="en-US" sz="2200" b="0" u="sng" dirty="0"/>
              <a:t>Specialized therapy</a:t>
            </a:r>
          </a:p>
          <a:p>
            <a:pPr>
              <a:buFont typeface="Wingdings" panose="05000000000000000000" pitchFamily="2" charset="2"/>
              <a:buChar char="§"/>
            </a:pPr>
            <a:r>
              <a:rPr lang="en-US" altLang="en-US" sz="2200" b="0" dirty="0"/>
              <a:t>T2035-HA - </a:t>
            </a:r>
            <a:r>
              <a:rPr lang="en-US" altLang="en-US" sz="2200" b="0" u="sng" dirty="0"/>
              <a:t>Assistive equipment</a:t>
            </a:r>
          </a:p>
          <a:p>
            <a:pPr>
              <a:buFont typeface="Wingdings" panose="05000000000000000000" pitchFamily="2" charset="2"/>
              <a:buChar char="§"/>
            </a:pPr>
            <a:r>
              <a:rPr lang="en-US" altLang="en-US" sz="2200" b="0" dirty="0"/>
              <a:t>T2038-HA - </a:t>
            </a:r>
            <a:r>
              <a:rPr lang="en-US" altLang="en-US" sz="2200" b="0" u="sng" dirty="0"/>
              <a:t>Community transition**</a:t>
            </a:r>
            <a:endParaRPr lang="en-US" altLang="en-US" sz="2200" b="0" dirty="0"/>
          </a:p>
          <a:p>
            <a:pPr>
              <a:buFont typeface="Wingdings" panose="05000000000000000000" pitchFamily="2" charset="2"/>
              <a:buChar char="§"/>
            </a:pPr>
            <a:r>
              <a:rPr lang="en-US" altLang="en-US" sz="2200" b="0" dirty="0"/>
              <a:t>H2017-HA - </a:t>
            </a:r>
            <a:r>
              <a:rPr lang="en-US" altLang="en-US" sz="2200" b="0" u="sng" dirty="0"/>
              <a:t>Mobile response</a:t>
            </a:r>
          </a:p>
          <a:p>
            <a:pPr>
              <a:buFont typeface="Wingdings" panose="05000000000000000000" pitchFamily="2" charset="2"/>
              <a:buChar char="§"/>
            </a:pPr>
            <a:r>
              <a:rPr lang="en-US" altLang="en-US" sz="2200" b="0" dirty="0"/>
              <a:t>A0160-HA - </a:t>
            </a:r>
            <a:r>
              <a:rPr lang="en-US" altLang="en-US" sz="2200" b="0" u="sng" dirty="0"/>
              <a:t>Non-medical transportation</a:t>
            </a:r>
          </a:p>
          <a:p>
            <a:pPr>
              <a:buFont typeface="Wingdings" panose="05000000000000000000" pitchFamily="2" charset="2"/>
              <a:buChar char="§"/>
            </a:pPr>
            <a:r>
              <a:rPr lang="en-US" altLang="en-US" sz="2200" b="0" dirty="0"/>
              <a:t>H0038-HA - </a:t>
            </a:r>
            <a:r>
              <a:rPr lang="en-US" altLang="en-US" sz="2200" b="0" u="sng" dirty="0"/>
              <a:t>Peer parent support</a:t>
            </a:r>
            <a:endParaRPr lang="en-US" sz="2400" dirty="0"/>
          </a:p>
          <a:p>
            <a:endParaRPr lang="en-US" dirty="0"/>
          </a:p>
        </p:txBody>
      </p:sp>
      <p:sp>
        <p:nvSpPr>
          <p:cNvPr id="4" name="Title 3"/>
          <p:cNvSpPr>
            <a:spLocks noGrp="1"/>
          </p:cNvSpPr>
          <p:nvPr>
            <p:ph type="title"/>
          </p:nvPr>
        </p:nvSpPr>
        <p:spPr/>
        <p:txBody>
          <a:bodyPr/>
          <a:lstStyle/>
          <a:p>
            <a:r>
              <a:rPr lang="en-US" dirty="0" err="1"/>
              <a:t>Csedw</a:t>
            </a:r>
            <a:r>
              <a:rPr lang="en-US" dirty="0"/>
              <a:t> Services and rates</a:t>
            </a:r>
          </a:p>
        </p:txBody>
      </p:sp>
      <p:pic>
        <p:nvPicPr>
          <p:cNvPr id="5" name="Picture 4" descr="21E89B7">
            <a:extLst>
              <a:ext uri="{FF2B5EF4-FFF2-40B4-BE49-F238E27FC236}">
                <a16:creationId xmlns:a16="http://schemas.microsoft.com/office/drawing/2014/main" id="{C9D5C463-5BCC-4ECC-B06B-8104F5C5537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365681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Denials and appeals</a:t>
            </a:r>
          </a:p>
        </p:txBody>
      </p:sp>
      <p:sp>
        <p:nvSpPr>
          <p:cNvPr id="3" name="Content Placeholder 2"/>
          <p:cNvSpPr>
            <a:spLocks noGrp="1"/>
          </p:cNvSpPr>
          <p:nvPr>
            <p:ph idx="1"/>
          </p:nvPr>
        </p:nvSpPr>
        <p:spPr>
          <a:xfrm>
            <a:off x="457200" y="1100628"/>
            <a:ext cx="7886700" cy="4538172"/>
          </a:xfrm>
        </p:spPr>
        <p:txBody>
          <a:bodyPr>
            <a:normAutofit fontScale="85000" lnSpcReduction="20000"/>
          </a:bodyPr>
          <a:lstStyle/>
          <a:p>
            <a:r>
              <a:rPr lang="en-US" sz="2400" b="0" dirty="0"/>
              <a:t>If an applicant is denied by the MECA: </a:t>
            </a:r>
          </a:p>
          <a:p>
            <a:pPr>
              <a:buFont typeface="Arial" panose="020B0604020202020204" pitchFamily="34" charset="0"/>
              <a:buChar char="•"/>
            </a:pPr>
            <a:r>
              <a:rPr lang="en-US" sz="2400" b="0" dirty="0"/>
              <a:t>The Written Notice of Decision, Request for 2</a:t>
            </a:r>
            <a:r>
              <a:rPr lang="en-US" sz="2400" b="0" baseline="30000" dirty="0"/>
              <a:t>nd</a:t>
            </a:r>
            <a:r>
              <a:rPr lang="en-US" sz="2400" b="0" dirty="0"/>
              <a:t> Medical Evaluation, Request for Medicaid Fair Hearing Form, and a copy of the IPE is mailed to the applicant via certified mail; </a:t>
            </a:r>
          </a:p>
          <a:p>
            <a:pPr>
              <a:buFont typeface="Arial" panose="020B0604020202020204" pitchFamily="34" charset="0"/>
              <a:buChar char="•"/>
            </a:pPr>
            <a:r>
              <a:rPr lang="en-US" sz="2400" b="0" dirty="0"/>
              <a:t>Requests for 2</a:t>
            </a:r>
            <a:r>
              <a:rPr lang="en-US" sz="2400" b="0" baseline="30000" dirty="0"/>
              <a:t>nd</a:t>
            </a:r>
            <a:r>
              <a:rPr lang="en-US" sz="2400" b="0" dirty="0"/>
              <a:t> Medical Evaluation must be received within 14 days of the date on the Denial Letter. Appeals must be received within 90 days by submitting the Request for Medicaid Fair Hearing form to the Board of Review; </a:t>
            </a:r>
          </a:p>
          <a:p>
            <a:pPr>
              <a:buFont typeface="Arial" panose="020B0604020202020204" pitchFamily="34" charset="0"/>
              <a:buChar char="•"/>
            </a:pPr>
            <a:r>
              <a:rPr lang="en-US" sz="2400" b="0" dirty="0"/>
              <a:t>If a Request for 2</a:t>
            </a:r>
            <a:r>
              <a:rPr lang="en-US" sz="2400" b="0" baseline="30000" dirty="0"/>
              <a:t>nd</a:t>
            </a:r>
            <a:r>
              <a:rPr lang="en-US" sz="2400" b="0" dirty="0"/>
              <a:t> Medical Evaluation is received, then a second IPE is conducted by a separate provider within 60 days; A determination is made again from this evaluation.</a:t>
            </a:r>
          </a:p>
          <a:p>
            <a:pPr>
              <a:buFont typeface="Arial" panose="020B0604020202020204" pitchFamily="34" charset="0"/>
              <a:buChar char="•"/>
            </a:pPr>
            <a:r>
              <a:rPr lang="en-US" sz="2400" b="0" dirty="0"/>
              <a:t>If applicant is denied a 2</a:t>
            </a:r>
            <a:r>
              <a:rPr lang="en-US" sz="2400" b="0" baseline="30000" dirty="0"/>
              <a:t>nd</a:t>
            </a:r>
            <a:r>
              <a:rPr lang="en-US" sz="2400" b="0" dirty="0"/>
              <a:t> time by the MECA, they may submit the Request for Medicaid Fair Hearing form to the Board of Review within 90 calendar days in order to schedule a hearing; </a:t>
            </a:r>
          </a:p>
          <a:p>
            <a:pPr>
              <a:buFont typeface="Arial" panose="020B0604020202020204" pitchFamily="34" charset="0"/>
              <a:buChar char="•"/>
            </a:pPr>
            <a:r>
              <a:rPr lang="en-US" sz="2400" b="0" dirty="0"/>
              <a:t>The applicant may request a pre-hearing conference at any time prior to the Medicaid Fair Hearing.</a:t>
            </a:r>
          </a:p>
          <a:p>
            <a:pPr>
              <a:buFont typeface="Arial" panose="020B0604020202020204" pitchFamily="34" charset="0"/>
              <a:buChar char="•"/>
            </a:pPr>
            <a:endParaRPr lang="en-US" dirty="0"/>
          </a:p>
        </p:txBody>
      </p:sp>
      <p:pic>
        <p:nvPicPr>
          <p:cNvPr id="4" name="Picture 3" descr="21E89B7">
            <a:extLst>
              <a:ext uri="{FF2B5EF4-FFF2-40B4-BE49-F238E27FC236}">
                <a16:creationId xmlns:a16="http://schemas.microsoft.com/office/drawing/2014/main" id="{3E715A14-2522-485A-A326-0E93E6E84AF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1183298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Complaints and grievances process</a:t>
            </a:r>
          </a:p>
        </p:txBody>
      </p:sp>
      <p:sp>
        <p:nvSpPr>
          <p:cNvPr id="3" name="Content Placeholder 2"/>
          <p:cNvSpPr>
            <a:spLocks noGrp="1"/>
          </p:cNvSpPr>
          <p:nvPr>
            <p:ph idx="1"/>
          </p:nvPr>
        </p:nvSpPr>
        <p:spPr>
          <a:xfrm>
            <a:off x="431800" y="880533"/>
            <a:ext cx="7886700" cy="4538172"/>
          </a:xfrm>
        </p:spPr>
        <p:txBody>
          <a:bodyPr>
            <a:noAutofit/>
          </a:bodyPr>
          <a:lstStyle/>
          <a:p>
            <a:pPr>
              <a:buFont typeface="Wingdings" panose="05000000000000000000" pitchFamily="2" charset="2"/>
              <a:buChar char="§"/>
            </a:pPr>
            <a:r>
              <a:rPr lang="en-US" sz="2200" b="0" dirty="0"/>
              <a:t>A member receiving services has the right to obtain oral and written information on the CSEDW provider agency’s complaints and grievance policies. If the member or the parent/legal representative is dissatisfied with the quality of services or the provider of service, it is recommended that they follow the CSEDW provider agency’s grievance process. If the issue is not resolved at this level, the member or the parent/legal representative may file provider complaints directly to the Secretary’s office (DHHR) and OHFLAC outlines the process within the behavioral health regulations in Section 4.7, “Complaint Investigations”. </a:t>
            </a:r>
          </a:p>
          <a:p>
            <a:pPr>
              <a:buFont typeface="Wingdings" panose="05000000000000000000" pitchFamily="2" charset="2"/>
              <a:buChar char="§"/>
            </a:pPr>
            <a:r>
              <a:rPr lang="en-US" sz="2200" b="0" dirty="0"/>
              <a:t>Complaints are handled through the MCO ‘Provider Services Department’ and reported to BMS quarterly. </a:t>
            </a:r>
          </a:p>
        </p:txBody>
      </p:sp>
      <p:pic>
        <p:nvPicPr>
          <p:cNvPr id="4" name="Picture 3" descr="21E89B7">
            <a:extLst>
              <a:ext uri="{FF2B5EF4-FFF2-40B4-BE49-F238E27FC236}">
                <a16:creationId xmlns:a16="http://schemas.microsoft.com/office/drawing/2014/main" id="{5BA81915-D6AD-413C-9C9A-D36926B55BB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1786550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914400"/>
            <a:ext cx="8153400" cy="4648200"/>
          </a:xfrm>
        </p:spPr>
        <p:txBody>
          <a:bodyPr>
            <a:noAutofit/>
          </a:bodyPr>
          <a:lstStyle/>
          <a:p>
            <a:pPr>
              <a:buFont typeface="Wingdings" panose="05000000000000000000" pitchFamily="2" charset="2"/>
              <a:buChar char="§"/>
            </a:pPr>
            <a:r>
              <a:rPr lang="en-US" sz="2000" b="0" dirty="0"/>
              <a:t>CSEDW services will emphasize the importance of combining natural supports from the community with professionals to create a PCSP that supports the recovery of the member. </a:t>
            </a:r>
          </a:p>
          <a:p>
            <a:pPr>
              <a:buFont typeface="Wingdings" panose="05000000000000000000" pitchFamily="2" charset="2"/>
              <a:buChar char="§"/>
            </a:pPr>
            <a:r>
              <a:rPr lang="en-US" sz="2000" b="0" dirty="0"/>
              <a:t>PCSPs will be developed using the strengths model in combination with information gathered during the enrollment process. </a:t>
            </a:r>
          </a:p>
          <a:p>
            <a:pPr>
              <a:buFont typeface="Wingdings" panose="05000000000000000000" pitchFamily="2" charset="2"/>
              <a:buChar char="§"/>
            </a:pPr>
            <a:r>
              <a:rPr lang="en-US" sz="2000" b="0" dirty="0"/>
              <a:t>The Person-centered Service Planning Team (PCSPT) consists of the member and/or parent/caregiver/legal representative, the member’s Case Manager, representatives of each professional discipline, provider and/or program providing services to the member, and the MCO coordinator (if requested). </a:t>
            </a:r>
          </a:p>
          <a:p>
            <a:pPr>
              <a:buFont typeface="Wingdings" panose="05000000000000000000" pitchFamily="2" charset="2"/>
              <a:buChar char="§"/>
            </a:pPr>
            <a:r>
              <a:rPr lang="en-US" sz="2000" b="0" dirty="0"/>
              <a:t>The Case Manager is responsible the facilitation of the initial PCSP and all updates to the plan document but development of the plan is the responsibility of the entire team. (The Case Management provider agency cannot provide any additional CSEDW services.)</a:t>
            </a:r>
          </a:p>
        </p:txBody>
      </p:sp>
      <p:sp>
        <p:nvSpPr>
          <p:cNvPr id="4" name="Title 3"/>
          <p:cNvSpPr>
            <a:spLocks noGrp="1"/>
          </p:cNvSpPr>
          <p:nvPr>
            <p:ph type="title"/>
          </p:nvPr>
        </p:nvSpPr>
        <p:spPr/>
        <p:txBody>
          <a:bodyPr/>
          <a:lstStyle/>
          <a:p>
            <a:r>
              <a:rPr lang="en-US" dirty="0"/>
              <a:t>Person Centered Service planning </a:t>
            </a:r>
          </a:p>
        </p:txBody>
      </p:sp>
      <p:pic>
        <p:nvPicPr>
          <p:cNvPr id="5" name="Picture 4" descr="21E89B7">
            <a:extLst>
              <a:ext uri="{FF2B5EF4-FFF2-40B4-BE49-F238E27FC236}">
                <a16:creationId xmlns:a16="http://schemas.microsoft.com/office/drawing/2014/main" id="{9EA77B33-3D53-4ADC-A4DA-4B73617B200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3090906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351914" y="621689"/>
            <a:ext cx="2208780" cy="3583896"/>
          </a:xfrm>
          <a:prstGeom prst="rect">
            <a:avLst/>
          </a:prstGeom>
        </p:spPr>
      </p:pic>
      <p:pic>
        <p:nvPicPr>
          <p:cNvPr id="3" name="Picture 2">
            <a:extLst>
              <a:ext uri="{FF2B5EF4-FFF2-40B4-BE49-F238E27FC236}">
                <a16:creationId xmlns:a16="http://schemas.microsoft.com/office/drawing/2014/main" id="{5283D7AB-2567-9E47-B9D4-56B7D71833C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72200" y="4422819"/>
            <a:ext cx="788764" cy="1191807"/>
          </a:xfrm>
          <a:prstGeom prst="rect">
            <a:avLst/>
          </a:prstGeom>
          <a:ln w="3175">
            <a:solidFill>
              <a:schemeClr val="accent1"/>
            </a:solidFill>
          </a:ln>
        </p:spPr>
      </p:pic>
      <p:pic>
        <p:nvPicPr>
          <p:cNvPr id="4" name="Picture 3">
            <a:extLst>
              <a:ext uri="{FF2B5EF4-FFF2-40B4-BE49-F238E27FC236}">
                <a16:creationId xmlns:a16="http://schemas.microsoft.com/office/drawing/2014/main" id="{00F21692-8532-1042-B73C-6DE62AF04A5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61923" y="4422819"/>
            <a:ext cx="788763" cy="1191807"/>
          </a:xfrm>
          <a:prstGeom prst="rect">
            <a:avLst/>
          </a:prstGeom>
          <a:ln w="3175">
            <a:solidFill>
              <a:schemeClr val="accent1"/>
            </a:solidFill>
          </a:ln>
        </p:spPr>
      </p:pic>
      <p:pic>
        <p:nvPicPr>
          <p:cNvPr id="5" name="Picture 4">
            <a:extLst>
              <a:ext uri="{FF2B5EF4-FFF2-40B4-BE49-F238E27FC236}">
                <a16:creationId xmlns:a16="http://schemas.microsoft.com/office/drawing/2014/main" id="{879A279E-B030-4A4A-B06A-2BFAA87D347D}"/>
              </a:ext>
            </a:extLst>
          </p:cNvPr>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7976616" y="4422819"/>
            <a:ext cx="786384" cy="1188210"/>
          </a:xfrm>
          <a:prstGeom prst="rect">
            <a:avLst/>
          </a:prstGeom>
          <a:ln w="3175">
            <a:solidFill>
              <a:schemeClr val="accent1"/>
            </a:solidFill>
          </a:ln>
        </p:spPr>
      </p:pic>
      <p:sp>
        <p:nvSpPr>
          <p:cNvPr id="6" name="TextBox 5"/>
          <p:cNvSpPr txBox="1"/>
          <p:nvPr/>
        </p:nvSpPr>
        <p:spPr>
          <a:xfrm>
            <a:off x="822960" y="1066800"/>
            <a:ext cx="5120640" cy="2991588"/>
          </a:xfrm>
          <a:prstGeom prst="rect">
            <a:avLst/>
          </a:prstGeom>
          <a:noFill/>
        </p:spPr>
        <p:txBody>
          <a:bodyPr wrap="square" rtlCol="0">
            <a:spAutoFit/>
          </a:bodyPr>
          <a:lstStyle/>
          <a:p>
            <a:pPr marL="0" indent="0">
              <a:lnSpc>
                <a:spcPct val="90000"/>
              </a:lnSpc>
              <a:spcBef>
                <a:spcPts val="0"/>
              </a:spcBef>
            </a:pPr>
            <a:r>
              <a:rPr lang="en-US" sz="1600" b="0" dirty="0">
                <a:latin typeface="Calibri" panose="020F0502020204030204" pitchFamily="34" charset="0"/>
                <a:cs typeface="Calibri" panose="020F0502020204030204" pitchFamily="34" charset="0"/>
              </a:rPr>
              <a:t>Since 1985, KEPRO has helped members lead healthier lives through clinical expertise, integrity and compassion. KEPRO was founded by physicians and clinical expertise </a:t>
            </a:r>
            <a:br>
              <a:rPr lang="en-US" sz="1600" b="0" dirty="0">
                <a:latin typeface="Calibri" panose="020F0502020204030204" pitchFamily="34" charset="0"/>
                <a:cs typeface="Calibri" panose="020F0502020204030204" pitchFamily="34" charset="0"/>
              </a:rPr>
            </a:br>
            <a:r>
              <a:rPr lang="en-US" sz="1600" b="0" dirty="0">
                <a:latin typeface="Calibri" panose="020F0502020204030204" pitchFamily="34" charset="0"/>
                <a:cs typeface="Calibri" panose="020F0502020204030204" pitchFamily="34" charset="0"/>
              </a:rPr>
              <a:t>is at the core of our organization.</a:t>
            </a:r>
          </a:p>
          <a:p>
            <a:pPr marL="285750" indent="-285750">
              <a:lnSpc>
                <a:spcPct val="90000"/>
              </a:lnSpc>
              <a:spcBef>
                <a:spcPts val="900"/>
              </a:spcBef>
              <a:buFont typeface="Arial" panose="020B0604020202020204" pitchFamily="34" charset="0"/>
              <a:buChar char="•"/>
            </a:pPr>
            <a:r>
              <a:rPr lang="en-US" sz="1600" b="0" dirty="0">
                <a:latin typeface="Calibri" panose="020F0502020204030204" pitchFamily="34" charset="0"/>
                <a:cs typeface="Calibri" panose="020F0502020204030204" pitchFamily="34" charset="0"/>
              </a:rPr>
              <a:t>Currently servicing 250 commercial, public and </a:t>
            </a:r>
            <a:br>
              <a:rPr lang="en-US" sz="1600" b="0" dirty="0">
                <a:latin typeface="Calibri" panose="020F0502020204030204" pitchFamily="34" charset="0"/>
                <a:cs typeface="Calibri" panose="020F0502020204030204" pitchFamily="34" charset="0"/>
              </a:rPr>
            </a:br>
            <a:r>
              <a:rPr lang="en-US" sz="1600" b="0" dirty="0">
                <a:latin typeface="Calibri" panose="020F0502020204030204" pitchFamily="34" charset="0"/>
                <a:cs typeface="Calibri" panose="020F0502020204030204" pitchFamily="34" charset="0"/>
              </a:rPr>
              <a:t>federal clients</a:t>
            </a:r>
          </a:p>
          <a:p>
            <a:pPr marL="285750" indent="-285750">
              <a:lnSpc>
                <a:spcPct val="90000"/>
              </a:lnSpc>
              <a:spcBef>
                <a:spcPts val="900"/>
              </a:spcBef>
              <a:buFont typeface="Arial" panose="020B0604020202020204" pitchFamily="34" charset="0"/>
              <a:buChar char="•"/>
            </a:pPr>
            <a:r>
              <a:rPr lang="en-US" sz="1600" b="0" dirty="0">
                <a:latin typeface="Calibri" panose="020F0502020204030204" pitchFamily="34" charset="0"/>
                <a:cs typeface="Calibri" panose="020F0502020204030204" pitchFamily="34" charset="0"/>
              </a:rPr>
              <a:t>URAC accredited in UM, CM, DM, pursuing IRO accreditation in 2019</a:t>
            </a:r>
          </a:p>
          <a:p>
            <a:pPr marL="285750" indent="-285750">
              <a:lnSpc>
                <a:spcPct val="90000"/>
              </a:lnSpc>
              <a:spcBef>
                <a:spcPts val="900"/>
              </a:spcBef>
              <a:buFont typeface="Arial" panose="020B0604020202020204" pitchFamily="34" charset="0"/>
              <a:buChar char="•"/>
            </a:pPr>
            <a:r>
              <a:rPr lang="en-US" sz="1600" b="0" dirty="0">
                <a:latin typeface="Calibri" panose="020F0502020204030204" pitchFamily="34" charset="0"/>
                <a:cs typeface="Calibri" panose="020F0502020204030204" pitchFamily="34" charset="0"/>
              </a:rPr>
              <a:t>15 offices and more than 1,400 employees</a:t>
            </a:r>
          </a:p>
          <a:p>
            <a:pPr marL="285750" indent="-285750">
              <a:lnSpc>
                <a:spcPct val="90000"/>
              </a:lnSpc>
              <a:spcBef>
                <a:spcPts val="900"/>
              </a:spcBef>
              <a:buFont typeface="Arial" panose="020B0604020202020204" pitchFamily="34" charset="0"/>
              <a:buChar char="•"/>
            </a:pPr>
            <a:r>
              <a:rPr lang="en-US" sz="1600" b="0" dirty="0">
                <a:latin typeface="Calibri" panose="020F0502020204030204" pitchFamily="34" charset="0"/>
                <a:cs typeface="Calibri" panose="020F0502020204030204" pitchFamily="34" charset="0"/>
              </a:rPr>
              <a:t>More than 3,000 credentialed physicians and 500 clinicians on our Advisory and Review panel</a:t>
            </a:r>
          </a:p>
        </p:txBody>
      </p:sp>
      <p:sp>
        <p:nvSpPr>
          <p:cNvPr id="7" name="TextBox 6"/>
          <p:cNvSpPr txBox="1"/>
          <p:nvPr/>
        </p:nvSpPr>
        <p:spPr>
          <a:xfrm>
            <a:off x="822960" y="365760"/>
            <a:ext cx="7520940" cy="523220"/>
          </a:xfrm>
          <a:prstGeom prst="rect">
            <a:avLst/>
          </a:prstGeom>
          <a:noFill/>
        </p:spPr>
        <p:txBody>
          <a:bodyPr wrap="square" rtlCol="0">
            <a:spAutoFit/>
          </a:bodyPr>
          <a:lstStyle/>
          <a:p>
            <a:r>
              <a:rPr lang="en-US" sz="2800" cap="all" dirty="0">
                <a:solidFill>
                  <a:srgbClr val="002F5F"/>
                </a:solidFill>
                <a:latin typeface="DIN Pro Cond Bold" panose="020B0806020101010102" pitchFamily="34" charset="0"/>
                <a:ea typeface="+mj-ea"/>
                <a:cs typeface="DIN Pro Cond Bold" panose="020B0806020101010102" pitchFamily="34" charset="0"/>
              </a:rPr>
              <a:t>KEPRO Introduction </a:t>
            </a:r>
            <a:endParaRPr lang="en-US" sz="1600" dirty="0">
              <a:latin typeface="Calibri" panose="020F0502020204030204" pitchFamily="34" charset="0"/>
              <a:cs typeface="Calibri" panose="020F0502020204030204" pitchFamily="34" charset="0"/>
            </a:endParaRPr>
          </a:p>
        </p:txBody>
      </p:sp>
      <p:pic>
        <p:nvPicPr>
          <p:cNvPr id="8" name="Picture 7" descr="21E89B7">
            <a:extLst>
              <a:ext uri="{FF2B5EF4-FFF2-40B4-BE49-F238E27FC236}">
                <a16:creationId xmlns:a16="http://schemas.microsoft.com/office/drawing/2014/main" id="{B9F535EC-F30B-437A-B24A-0B004BC940F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1314050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381000" y="914400"/>
            <a:ext cx="7962900" cy="4541520"/>
          </a:xfrm>
        </p:spPr>
        <p:txBody>
          <a:bodyPr>
            <a:noAutofit/>
          </a:bodyPr>
          <a:lstStyle/>
          <a:p>
            <a:pPr marL="0" indent="0"/>
            <a:r>
              <a:rPr lang="en-US" sz="2200" b="0" dirty="0"/>
              <a:t>Developed within seven days of the member’s enrollment and must Include: </a:t>
            </a:r>
          </a:p>
          <a:p>
            <a:pPr marL="285750" indent="-285750">
              <a:buFont typeface="Arial" panose="020B0604020202020204" pitchFamily="34" charset="0"/>
              <a:buChar char="•"/>
            </a:pPr>
            <a:r>
              <a:rPr lang="en-US" sz="2200" b="0" dirty="0"/>
              <a:t>Description of any further assessments or referrals that may need to be performed; </a:t>
            </a:r>
          </a:p>
          <a:p>
            <a:pPr>
              <a:buFont typeface="Arial" panose="020B0604020202020204" pitchFamily="34" charset="0"/>
              <a:buChar char="•"/>
            </a:pPr>
            <a:r>
              <a:rPr lang="en-US" sz="2200" b="0" dirty="0"/>
              <a:t>A listing of immediate interventions to be provided along with objectives; </a:t>
            </a:r>
          </a:p>
          <a:p>
            <a:pPr>
              <a:buFont typeface="Arial" panose="020B0604020202020204" pitchFamily="34" charset="0"/>
              <a:buChar char="•"/>
            </a:pPr>
            <a:r>
              <a:rPr lang="en-US" sz="2200" b="0" dirty="0"/>
              <a:t>A date for development of the Master PCSP (within 30 days), </a:t>
            </a:r>
            <a:r>
              <a:rPr lang="en-US" sz="2200" b="0" i="1" dirty="0"/>
              <a:t>if a program is not an intensive service, the master PCSP must be completed within seven days; </a:t>
            </a:r>
          </a:p>
          <a:p>
            <a:pPr>
              <a:buFont typeface="Arial" panose="020B0604020202020204" pitchFamily="34" charset="0"/>
              <a:buChar char="•"/>
            </a:pPr>
            <a:r>
              <a:rPr lang="en-US" sz="2200" b="0" dirty="0"/>
              <a:t>The signature of the member and/or parent/caregiver/legal representative, case manager, and other persons participating in the development of the initial plan, their credentials, and start/stop times. </a:t>
            </a:r>
          </a:p>
        </p:txBody>
      </p:sp>
      <p:sp>
        <p:nvSpPr>
          <p:cNvPr id="4" name="Title 3"/>
          <p:cNvSpPr>
            <a:spLocks noGrp="1"/>
          </p:cNvSpPr>
          <p:nvPr>
            <p:ph type="title"/>
          </p:nvPr>
        </p:nvSpPr>
        <p:spPr/>
        <p:txBody>
          <a:bodyPr/>
          <a:lstStyle/>
          <a:p>
            <a:r>
              <a:rPr lang="en-US" dirty="0"/>
              <a:t>Initial Person-centered service plan (PCSP)</a:t>
            </a:r>
          </a:p>
        </p:txBody>
      </p:sp>
      <p:pic>
        <p:nvPicPr>
          <p:cNvPr id="5" name="Picture 4" descr="21E89B7">
            <a:extLst>
              <a:ext uri="{FF2B5EF4-FFF2-40B4-BE49-F238E27FC236}">
                <a16:creationId xmlns:a16="http://schemas.microsoft.com/office/drawing/2014/main" id="{AD76E473-E01C-4124-B5A5-184FADCF0E5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862063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533400" y="1097280"/>
            <a:ext cx="7810500" cy="4846320"/>
          </a:xfrm>
        </p:spPr>
        <p:txBody>
          <a:bodyPr>
            <a:normAutofit lnSpcReduction="10000"/>
          </a:bodyPr>
          <a:lstStyle/>
          <a:p>
            <a:r>
              <a:rPr lang="en-US" sz="2000" b="0" dirty="0"/>
              <a:t>A Master PCSP is developed within 30 days and must include: </a:t>
            </a:r>
          </a:p>
          <a:p>
            <a:pPr>
              <a:buFont typeface="Arial" panose="020B0604020202020204" pitchFamily="34" charset="0"/>
              <a:buChar char="•"/>
            </a:pPr>
            <a:r>
              <a:rPr lang="en-US" sz="2000" b="0" dirty="0"/>
              <a:t>A statement of the member centered positive and outcome-oriented goal(s) of services; </a:t>
            </a:r>
          </a:p>
          <a:p>
            <a:pPr>
              <a:buFont typeface="Arial" panose="020B0604020202020204" pitchFamily="34" charset="0"/>
              <a:buChar char="•"/>
            </a:pPr>
            <a:r>
              <a:rPr lang="en-US" sz="2000" b="0" dirty="0"/>
              <a:t>A listing of complete objectives that the service providers and the member hope to achieve or complete; </a:t>
            </a:r>
          </a:p>
          <a:p>
            <a:pPr>
              <a:buFont typeface="Arial" panose="020B0604020202020204" pitchFamily="34" charset="0"/>
              <a:buChar char="•"/>
            </a:pPr>
            <a:r>
              <a:rPr lang="en-US" sz="2000" b="0" dirty="0"/>
              <a:t>The measureable component objectives that provide steps toward achievement of specified outcomes, with realistic dates of achievement for each; </a:t>
            </a:r>
          </a:p>
          <a:p>
            <a:pPr>
              <a:buFont typeface="Arial" panose="020B0604020202020204" pitchFamily="34" charset="0"/>
              <a:buChar char="•"/>
            </a:pPr>
            <a:r>
              <a:rPr lang="en-US" sz="2000" b="0" dirty="0"/>
              <a:t>The technique(s) and/or services (intervention) to be used in achieving the objective; </a:t>
            </a:r>
          </a:p>
          <a:p>
            <a:pPr>
              <a:buFont typeface="Arial" panose="020B0604020202020204" pitchFamily="34" charset="0"/>
              <a:buChar char="•"/>
            </a:pPr>
            <a:r>
              <a:rPr lang="en-US" sz="2000" b="0" dirty="0"/>
              <a:t>Identification of the individual responsible for implementing the services related to statement(s) of objectives and their frequency of intended delivery; </a:t>
            </a:r>
          </a:p>
          <a:p>
            <a:pPr>
              <a:buFont typeface="Arial" panose="020B0604020202020204" pitchFamily="34" charset="0"/>
              <a:buChar char="•"/>
            </a:pPr>
            <a:r>
              <a:rPr lang="en-US" sz="2000" b="0" dirty="0"/>
              <a:t>Discharge Criteria.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Title 3"/>
          <p:cNvSpPr>
            <a:spLocks noGrp="1"/>
          </p:cNvSpPr>
          <p:nvPr>
            <p:ph type="title"/>
          </p:nvPr>
        </p:nvSpPr>
        <p:spPr/>
        <p:txBody>
          <a:bodyPr/>
          <a:lstStyle/>
          <a:p>
            <a:r>
              <a:rPr lang="en-US" dirty="0"/>
              <a:t>Master person-centered service plan (PCSP)</a:t>
            </a:r>
          </a:p>
        </p:txBody>
      </p:sp>
      <p:pic>
        <p:nvPicPr>
          <p:cNvPr id="5" name="Picture 4" descr="21E89B7">
            <a:extLst>
              <a:ext uri="{FF2B5EF4-FFF2-40B4-BE49-F238E27FC236}">
                <a16:creationId xmlns:a16="http://schemas.microsoft.com/office/drawing/2014/main" id="{076DC095-CBAD-464B-8BCB-418DEBA3380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233430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381000" y="914400"/>
            <a:ext cx="7962900" cy="4800600"/>
          </a:xfrm>
        </p:spPr>
        <p:txBody>
          <a:bodyPr>
            <a:noAutofit/>
          </a:bodyPr>
          <a:lstStyle/>
          <a:p>
            <a:r>
              <a:rPr lang="en-US" sz="1900" b="0" dirty="0"/>
              <a:t>A face to face meeting must be held under any of the following circumstances: </a:t>
            </a:r>
          </a:p>
          <a:p>
            <a:pPr marL="285750" indent="-285750">
              <a:buFont typeface="Arial" panose="020B0604020202020204" pitchFamily="34" charset="0"/>
              <a:buChar char="•"/>
            </a:pPr>
            <a:r>
              <a:rPr lang="en-US" sz="1900" b="0" dirty="0"/>
              <a:t>All team members do not agree with services or service mix;</a:t>
            </a:r>
          </a:p>
          <a:p>
            <a:pPr marL="285750" indent="-285750">
              <a:buFont typeface="Arial" panose="020B0604020202020204" pitchFamily="34" charset="0"/>
              <a:buChar char="•"/>
            </a:pPr>
            <a:r>
              <a:rPr lang="en-US" sz="1900" b="0" dirty="0"/>
              <a:t>A new goal will be implemented for the member;</a:t>
            </a:r>
          </a:p>
          <a:p>
            <a:pPr marL="285750" indent="-285750">
              <a:buFont typeface="Arial" panose="020B0604020202020204" pitchFamily="34" charset="0"/>
              <a:buChar char="•"/>
            </a:pPr>
            <a:r>
              <a:rPr lang="en-US" sz="1900" b="0" dirty="0"/>
              <a:t>The member changes residential setting (example: moves from natural family to a Licensed Group Home, foster care, or institutional setting or vice versa);</a:t>
            </a:r>
          </a:p>
          <a:p>
            <a:pPr marL="285750" indent="-285750">
              <a:buFont typeface="Arial" panose="020B0604020202020204" pitchFamily="34" charset="0"/>
              <a:buChar char="•"/>
            </a:pPr>
            <a:r>
              <a:rPr lang="en-US" sz="1900" b="0" dirty="0"/>
              <a:t>The member goes into crisis placement;</a:t>
            </a:r>
          </a:p>
          <a:p>
            <a:pPr marL="285750" indent="-285750">
              <a:buFont typeface="Arial" panose="020B0604020202020204" pitchFamily="34" charset="0"/>
              <a:buChar char="•"/>
            </a:pPr>
            <a:r>
              <a:rPr lang="en-US" sz="1900" b="0" dirty="0"/>
              <a:t>The member has a change in legal representative status;</a:t>
            </a:r>
          </a:p>
          <a:p>
            <a:pPr marL="285750" indent="-285750">
              <a:buFont typeface="Arial" panose="020B0604020202020204" pitchFamily="34" charset="0"/>
              <a:buChar char="•"/>
            </a:pPr>
            <a:r>
              <a:rPr lang="en-US" sz="1900" b="0" dirty="0"/>
              <a:t>The primary caregiver changes or passes away;</a:t>
            </a:r>
          </a:p>
          <a:p>
            <a:pPr marL="285750" indent="-285750">
              <a:buFont typeface="Arial" panose="020B0604020202020204" pitchFamily="34" charset="0"/>
              <a:buChar char="•"/>
            </a:pPr>
            <a:r>
              <a:rPr lang="en-US" sz="1900" b="0" dirty="0"/>
              <a:t>The member receives a new service;</a:t>
            </a:r>
          </a:p>
          <a:p>
            <a:pPr marL="285750" indent="-285750">
              <a:buFont typeface="Arial" panose="020B0604020202020204" pitchFamily="34" charset="0"/>
              <a:buChar char="•"/>
            </a:pPr>
            <a:r>
              <a:rPr lang="en-US" sz="1900" b="0" dirty="0"/>
              <a:t>The member receives a new service not previously received;</a:t>
            </a:r>
          </a:p>
          <a:p>
            <a:pPr marL="285750" indent="-285750">
              <a:buFont typeface="Arial" panose="020B0604020202020204" pitchFamily="34" charset="0"/>
              <a:buChar char="•"/>
            </a:pPr>
            <a:r>
              <a:rPr lang="en-US" sz="1900" b="0" dirty="0"/>
              <a:t>The member receiving services has had a documented change in need between the times the annual reassessment was conducted</a:t>
            </a:r>
            <a:r>
              <a:rPr lang="en-US" sz="2000" b="0" dirty="0"/>
              <a:t>.</a:t>
            </a:r>
          </a:p>
        </p:txBody>
      </p:sp>
      <p:sp>
        <p:nvSpPr>
          <p:cNvPr id="4" name="Title 3"/>
          <p:cNvSpPr>
            <a:spLocks noGrp="1"/>
          </p:cNvSpPr>
          <p:nvPr>
            <p:ph type="title"/>
          </p:nvPr>
        </p:nvSpPr>
        <p:spPr/>
        <p:txBody>
          <a:bodyPr/>
          <a:lstStyle/>
          <a:p>
            <a:r>
              <a:rPr lang="en-US" dirty="0"/>
              <a:t>Significant life event </a:t>
            </a:r>
            <a:r>
              <a:rPr lang="en-US" dirty="0" err="1"/>
              <a:t>pcspt</a:t>
            </a:r>
            <a:r>
              <a:rPr lang="en-US" dirty="0"/>
              <a:t> meeting</a:t>
            </a:r>
          </a:p>
        </p:txBody>
      </p:sp>
      <p:pic>
        <p:nvPicPr>
          <p:cNvPr id="5" name="Picture 4" descr="21E89B7">
            <a:extLst>
              <a:ext uri="{FF2B5EF4-FFF2-40B4-BE49-F238E27FC236}">
                <a16:creationId xmlns:a16="http://schemas.microsoft.com/office/drawing/2014/main" id="{F709A3C0-003C-4543-9F88-20BE08D72B9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3083519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381000" y="914400"/>
            <a:ext cx="7962900" cy="4693920"/>
          </a:xfrm>
        </p:spPr>
        <p:txBody>
          <a:bodyPr>
            <a:noAutofit/>
          </a:bodyPr>
          <a:lstStyle/>
          <a:p>
            <a:r>
              <a:rPr lang="en-US" sz="2100" b="0" dirty="0"/>
              <a:t>This meeting is held when a member transfers from one CSEDW provider to another or when the member no longer meets medical eligibility. </a:t>
            </a:r>
          </a:p>
          <a:p>
            <a:r>
              <a:rPr lang="en-US" sz="2100" b="0" dirty="0"/>
              <a:t>The transfer from agency is responsible for scheduling and documenting the transfer as well as sending the member’s PCSP to the transfer to agency within 14 days. </a:t>
            </a:r>
          </a:p>
          <a:p>
            <a:r>
              <a:rPr lang="en-US" sz="2100" b="0" dirty="0"/>
              <a:t>The transfer-from agency must also submit a transfer and attach Transfer/Discharge Form (WVBMS-CSED-10) to the MCO within seven calendar days.</a:t>
            </a:r>
          </a:p>
          <a:p>
            <a:r>
              <a:rPr lang="en-US" sz="2100" b="0" dirty="0"/>
              <a:t>If member is admitted to a PRTF while enrolled in the CSEDW, the case manager is responsible for requesting a continuation of services for 30 days from the MCO. If member does not receive direct services for 180 days they are no longer eligible for the CSEDW. </a:t>
            </a:r>
          </a:p>
        </p:txBody>
      </p:sp>
      <p:sp>
        <p:nvSpPr>
          <p:cNvPr id="4" name="Title 3"/>
          <p:cNvSpPr>
            <a:spLocks noGrp="1"/>
          </p:cNvSpPr>
          <p:nvPr>
            <p:ph type="title"/>
          </p:nvPr>
        </p:nvSpPr>
        <p:spPr/>
        <p:txBody>
          <a:bodyPr/>
          <a:lstStyle/>
          <a:p>
            <a:r>
              <a:rPr lang="en-US" dirty="0"/>
              <a:t>Discharge/transfer planning</a:t>
            </a:r>
          </a:p>
        </p:txBody>
      </p:sp>
      <p:pic>
        <p:nvPicPr>
          <p:cNvPr id="5" name="Picture 4" descr="21E89B7">
            <a:extLst>
              <a:ext uri="{FF2B5EF4-FFF2-40B4-BE49-F238E27FC236}">
                <a16:creationId xmlns:a16="http://schemas.microsoft.com/office/drawing/2014/main" id="{5D5AC50D-6B8F-4946-9061-886FB12EB6B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1290981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381000" y="762000"/>
            <a:ext cx="8153400" cy="5181600"/>
          </a:xfrm>
        </p:spPr>
        <p:txBody>
          <a:bodyPr>
            <a:normAutofit fontScale="77500" lnSpcReduction="20000"/>
          </a:bodyPr>
          <a:lstStyle/>
          <a:p>
            <a:pPr lvl="0"/>
            <a:r>
              <a:rPr lang="en-US" sz="1900" b="0" dirty="0"/>
              <a:t>Members and legal representatives have the right to: </a:t>
            </a:r>
          </a:p>
          <a:p>
            <a:pPr lvl="0">
              <a:buFont typeface="Arial" panose="020B0604020202020204" pitchFamily="34" charset="0"/>
              <a:buChar char="•"/>
            </a:pPr>
            <a:r>
              <a:rPr lang="en-US" sz="2100" b="0" dirty="0"/>
              <a:t>Choose between HCBS as an alternative to institutional care by the ASO through the completion of a Freedom of Choice form (WV-BMS-CSED-2) upon enrollment in the program and at least annually thereafter.</a:t>
            </a:r>
          </a:p>
          <a:p>
            <a:pPr lvl="0">
              <a:buFont typeface="Arial" panose="020B0604020202020204" pitchFamily="34" charset="0"/>
              <a:buChar char="•"/>
            </a:pPr>
            <a:r>
              <a:rPr lang="en-US" sz="2100" b="0" dirty="0"/>
              <a:t>Choose their CSEDW providers.</a:t>
            </a:r>
          </a:p>
          <a:p>
            <a:pPr lvl="0">
              <a:buFont typeface="Arial" panose="020B0604020202020204" pitchFamily="34" charset="0"/>
              <a:buChar char="•"/>
            </a:pPr>
            <a:r>
              <a:rPr lang="en-US" sz="2100" b="0" dirty="0"/>
              <a:t>Address dissatisfaction with services through the CSEDW provider’s grievance procedure.</a:t>
            </a:r>
          </a:p>
          <a:p>
            <a:pPr lvl="0">
              <a:buFont typeface="Arial" panose="020B0604020202020204" pitchFamily="34" charset="0"/>
              <a:buChar char="•"/>
            </a:pPr>
            <a:r>
              <a:rPr lang="en-US" sz="2100" b="0" dirty="0"/>
              <a:t>Access the Medicaid Fair Hearing process consistent with state and federal law.</a:t>
            </a:r>
          </a:p>
          <a:p>
            <a:pPr lvl="0">
              <a:buFont typeface="Arial" panose="020B0604020202020204" pitchFamily="34" charset="0"/>
              <a:buChar char="•"/>
            </a:pPr>
            <a:r>
              <a:rPr lang="en-US" sz="2100" b="0" dirty="0"/>
              <a:t>Be free from abuse, neglect and financial exploitation.</a:t>
            </a:r>
          </a:p>
          <a:p>
            <a:pPr lvl="0">
              <a:buFont typeface="Arial" panose="020B0604020202020204" pitchFamily="34" charset="0"/>
              <a:buChar char="•"/>
            </a:pPr>
            <a:r>
              <a:rPr lang="en-US" sz="2100" b="0" dirty="0"/>
              <a:t>Be notified and attend any and all of their PCSPT meetings, including Significant Life Event meetings.</a:t>
            </a:r>
          </a:p>
          <a:p>
            <a:pPr lvl="0">
              <a:buFont typeface="Arial" panose="020B0604020202020204" pitchFamily="34" charset="0"/>
              <a:buChar char="•"/>
            </a:pPr>
            <a:r>
              <a:rPr lang="en-US" sz="2100" b="0" dirty="0"/>
              <a:t>Choose who they wish to attend their PCSPT meetings, in addition to those attendees required by regulations. </a:t>
            </a:r>
          </a:p>
          <a:p>
            <a:pPr lvl="0">
              <a:buFont typeface="Arial" panose="020B0604020202020204" pitchFamily="34" charset="0"/>
              <a:buChar char="•"/>
            </a:pPr>
            <a:r>
              <a:rPr lang="en-US" sz="2100" b="0" dirty="0"/>
              <a:t>Obtain advocacy if they choose to do so.</a:t>
            </a:r>
          </a:p>
          <a:p>
            <a:pPr lvl="0">
              <a:buFont typeface="Arial" panose="020B0604020202020204" pitchFamily="34" charset="0"/>
              <a:buChar char="•"/>
            </a:pPr>
            <a:r>
              <a:rPr lang="en-US" sz="2100" b="0" dirty="0"/>
              <a:t>File a complaint with the ASO regarding the results of their reassessment.</a:t>
            </a:r>
          </a:p>
          <a:p>
            <a:pPr lvl="0">
              <a:buFont typeface="Arial" panose="020B0604020202020204" pitchFamily="34" charset="0"/>
              <a:buChar char="•"/>
            </a:pPr>
            <a:r>
              <a:rPr lang="en-US" sz="2100" b="0" dirty="0"/>
              <a:t>Have all assessments, evaluations, medical treatments, and PCSPs explained to them in a format they can understand, even if they have a legal representative making the final decisions in regard to their health care.</a:t>
            </a:r>
          </a:p>
          <a:p>
            <a:pPr lvl="0">
              <a:buFont typeface="Arial" panose="020B0604020202020204" pitchFamily="34" charset="0"/>
              <a:buChar char="•"/>
            </a:pPr>
            <a:r>
              <a:rPr lang="en-US" sz="2100" b="0" dirty="0"/>
              <a:t>Make decisions regarding their services.</a:t>
            </a:r>
          </a:p>
          <a:p>
            <a:pPr lvl="0">
              <a:buFont typeface="Arial" panose="020B0604020202020204" pitchFamily="34" charset="0"/>
              <a:buChar char="•"/>
            </a:pPr>
            <a:r>
              <a:rPr lang="en-US" sz="2100" b="0" dirty="0"/>
              <a:t>Receive reasonable accommodations afforded to them under the ADA.</a:t>
            </a:r>
          </a:p>
          <a:p>
            <a:endParaRPr lang="en-US" dirty="0"/>
          </a:p>
        </p:txBody>
      </p:sp>
      <p:sp>
        <p:nvSpPr>
          <p:cNvPr id="4" name="Title 3"/>
          <p:cNvSpPr>
            <a:spLocks noGrp="1"/>
          </p:cNvSpPr>
          <p:nvPr>
            <p:ph type="title"/>
          </p:nvPr>
        </p:nvSpPr>
        <p:spPr>
          <a:xfrm>
            <a:off x="697230" y="213360"/>
            <a:ext cx="7520940" cy="548640"/>
          </a:xfrm>
        </p:spPr>
        <p:txBody>
          <a:bodyPr/>
          <a:lstStyle/>
          <a:p>
            <a:r>
              <a:rPr lang="en-US" dirty="0"/>
              <a:t>Rights</a:t>
            </a:r>
          </a:p>
        </p:txBody>
      </p:sp>
      <p:pic>
        <p:nvPicPr>
          <p:cNvPr id="5" name="Picture 4" descr="21E89B7">
            <a:extLst>
              <a:ext uri="{FF2B5EF4-FFF2-40B4-BE49-F238E27FC236}">
                <a16:creationId xmlns:a16="http://schemas.microsoft.com/office/drawing/2014/main" id="{E9490D6C-2A63-4EB9-ADA4-954820401D5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2248198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381000" y="1097280"/>
            <a:ext cx="8382000" cy="4617720"/>
          </a:xfrm>
        </p:spPr>
        <p:txBody>
          <a:bodyPr>
            <a:normAutofit fontScale="92500" lnSpcReduction="20000"/>
          </a:bodyPr>
          <a:lstStyle/>
          <a:p>
            <a:r>
              <a:rPr lang="en-US" sz="1900" b="0" dirty="0"/>
              <a:t>The member and their legal representative have the following responsibilities: </a:t>
            </a:r>
          </a:p>
          <a:p>
            <a:pPr>
              <a:buFont typeface="Arial" panose="020B0604020202020204" pitchFamily="34" charset="0"/>
              <a:buChar char="•"/>
            </a:pPr>
            <a:r>
              <a:rPr lang="en-US" sz="1900" b="0" dirty="0"/>
              <a:t>To be present during PCSPT meetings. In extremely extenuating circumstances, the legal representative or other team members may participate by teleconferencing if they do not bill for the time spent in the PCSPT. The member must be present and stay for the entire meeting if they do not have a legal representative</a:t>
            </a:r>
          </a:p>
          <a:p>
            <a:pPr>
              <a:buFont typeface="Arial" panose="020B0604020202020204" pitchFamily="34" charset="0"/>
              <a:buChar char="•"/>
            </a:pPr>
            <a:r>
              <a:rPr lang="en-US" sz="1900" b="0" dirty="0"/>
              <a:t>To understand that this is an optional program and that not all needs may be able to be met through the services available within this program</a:t>
            </a:r>
          </a:p>
          <a:p>
            <a:pPr>
              <a:buFont typeface="Arial" panose="020B0604020202020204" pitchFamily="34" charset="0"/>
              <a:buChar char="•"/>
            </a:pPr>
            <a:r>
              <a:rPr lang="en-US" sz="1900" b="0" dirty="0"/>
              <a:t>To participate and supply correct information in the annual assessments for determination of medical eligibility</a:t>
            </a:r>
          </a:p>
          <a:p>
            <a:pPr>
              <a:buFont typeface="Arial" panose="020B0604020202020204" pitchFamily="34" charset="0"/>
              <a:buChar char="•"/>
            </a:pPr>
            <a:r>
              <a:rPr lang="en-US" sz="1900" b="0" dirty="0"/>
              <a:t>To comply with all CSEDW policies including monthly home visits by the case manager</a:t>
            </a:r>
          </a:p>
          <a:p>
            <a:pPr>
              <a:buFont typeface="Arial" panose="020B0604020202020204" pitchFamily="34" charset="0"/>
              <a:buChar char="•"/>
            </a:pPr>
            <a:r>
              <a:rPr lang="en-US" sz="1900" b="0" dirty="0"/>
              <a:t>To implement the portions of the PCSP for which they have accepted responsibility</a:t>
            </a:r>
          </a:p>
          <a:p>
            <a:pPr>
              <a:buFont typeface="Arial" panose="020B0604020202020204" pitchFamily="34" charset="0"/>
              <a:buChar char="•"/>
            </a:pPr>
            <a:r>
              <a:rPr lang="en-US" sz="1900" b="0" dirty="0"/>
              <a:t>To maintain a safe home environment for all service providers</a:t>
            </a:r>
          </a:p>
          <a:p>
            <a:pPr>
              <a:buFont typeface="Arial" panose="020B0604020202020204" pitchFamily="34" charset="0"/>
              <a:buChar char="•"/>
            </a:pPr>
            <a:r>
              <a:rPr lang="en-US" sz="1900" b="0" dirty="0"/>
              <a:t>To notify their case manager immediately if the member’s living arrangements change, the member’s needs change, the member is hospitalized or if the member needs to have a Significant Life Event meeting</a:t>
            </a:r>
          </a:p>
          <a:p>
            <a:endParaRPr lang="en-US" dirty="0"/>
          </a:p>
        </p:txBody>
      </p:sp>
      <p:sp>
        <p:nvSpPr>
          <p:cNvPr id="4" name="Title 3"/>
          <p:cNvSpPr>
            <a:spLocks noGrp="1"/>
          </p:cNvSpPr>
          <p:nvPr>
            <p:ph type="title"/>
          </p:nvPr>
        </p:nvSpPr>
        <p:spPr/>
        <p:txBody>
          <a:bodyPr/>
          <a:lstStyle/>
          <a:p>
            <a:r>
              <a:rPr lang="en-US" dirty="0"/>
              <a:t>responsibilities</a:t>
            </a:r>
          </a:p>
        </p:txBody>
      </p:sp>
      <p:pic>
        <p:nvPicPr>
          <p:cNvPr id="5" name="Picture 4" descr="21E89B7">
            <a:extLst>
              <a:ext uri="{FF2B5EF4-FFF2-40B4-BE49-F238E27FC236}">
                <a16:creationId xmlns:a16="http://schemas.microsoft.com/office/drawing/2014/main" id="{BE89029E-BA0D-4B92-8711-8FF9B2712BA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4116122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097280"/>
            <a:ext cx="7520940" cy="4312920"/>
          </a:xfrm>
        </p:spPr>
        <p:txBody>
          <a:bodyPr>
            <a:normAutofit lnSpcReduction="10000"/>
          </a:bodyPr>
          <a:lstStyle/>
          <a:p>
            <a:pPr>
              <a:buFont typeface="Wingdings" panose="05000000000000000000" pitchFamily="2" charset="2"/>
              <a:buChar char="§"/>
            </a:pPr>
            <a:r>
              <a:rPr lang="en-US" sz="2400" b="0" dirty="0"/>
              <a:t>Reviews will be conducted at least every 12 months or after an incident. </a:t>
            </a:r>
          </a:p>
          <a:p>
            <a:pPr>
              <a:buFont typeface="Wingdings" panose="05000000000000000000" pitchFamily="2" charset="2"/>
              <a:buChar char="§"/>
            </a:pPr>
            <a:r>
              <a:rPr lang="en-US" sz="2400" b="0" dirty="0"/>
              <a:t>The provider will be notified of the review at least two weeks prior unless there is a documented incident. </a:t>
            </a:r>
          </a:p>
          <a:p>
            <a:pPr>
              <a:buFont typeface="Wingdings" panose="05000000000000000000" pitchFamily="2" charset="2"/>
              <a:buChar char="§"/>
            </a:pPr>
            <a:r>
              <a:rPr lang="en-US" sz="2400" b="0" dirty="0"/>
              <a:t>Within two weeks of the completed review, a draft exit report and Corrective Action Plan (CAP) will be given to the provider. </a:t>
            </a:r>
          </a:p>
          <a:p>
            <a:pPr>
              <a:buFont typeface="Wingdings" panose="05000000000000000000" pitchFamily="2" charset="2"/>
              <a:buChar char="§"/>
            </a:pPr>
            <a:r>
              <a:rPr lang="en-US" sz="2400" b="0" dirty="0"/>
              <a:t>Provider has 30 days to submit any documentation and the completed CAP to the ASO. </a:t>
            </a:r>
          </a:p>
          <a:p>
            <a:pPr>
              <a:buFont typeface="Wingdings" panose="05000000000000000000" pitchFamily="2" charset="2"/>
              <a:buChar char="§"/>
            </a:pPr>
            <a:r>
              <a:rPr lang="en-US" sz="2400" b="0" dirty="0"/>
              <a:t>If CAP if not received within 30 days BMS may place a hold on payments for service. </a:t>
            </a:r>
          </a:p>
          <a:p>
            <a:pPr>
              <a:buFont typeface="Arial" panose="020B0604020202020204" pitchFamily="34" charset="0"/>
              <a:buChar char="•"/>
            </a:pPr>
            <a:endParaRPr lang="en-US" dirty="0"/>
          </a:p>
        </p:txBody>
      </p:sp>
      <p:sp>
        <p:nvSpPr>
          <p:cNvPr id="4" name="Title 3"/>
          <p:cNvSpPr>
            <a:spLocks noGrp="1"/>
          </p:cNvSpPr>
          <p:nvPr>
            <p:ph type="title"/>
          </p:nvPr>
        </p:nvSpPr>
        <p:spPr/>
        <p:txBody>
          <a:bodyPr/>
          <a:lstStyle/>
          <a:p>
            <a:r>
              <a:rPr lang="en-US" dirty="0"/>
              <a:t>Provider reviews</a:t>
            </a:r>
          </a:p>
        </p:txBody>
      </p:sp>
      <p:pic>
        <p:nvPicPr>
          <p:cNvPr id="5" name="Picture 4" descr="21E89B7">
            <a:extLst>
              <a:ext uri="{FF2B5EF4-FFF2-40B4-BE49-F238E27FC236}">
                <a16:creationId xmlns:a16="http://schemas.microsoft.com/office/drawing/2014/main" id="{6CEBCC26-E6F0-48F0-916E-151F4E98D55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3951418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533400" y="1097280"/>
            <a:ext cx="7810500" cy="4541520"/>
          </a:xfrm>
        </p:spPr>
        <p:txBody>
          <a:bodyPr>
            <a:noAutofit/>
          </a:bodyPr>
          <a:lstStyle/>
          <a:p>
            <a:r>
              <a:rPr lang="en-US" sz="2400" b="0" dirty="0"/>
              <a:t>Must Include: </a:t>
            </a:r>
          </a:p>
          <a:p>
            <a:pPr>
              <a:buFont typeface="Arial" panose="020B0604020202020204" pitchFamily="34" charset="0"/>
              <a:buChar char="•"/>
            </a:pPr>
            <a:r>
              <a:rPr lang="en-US" sz="2400" b="0" dirty="0"/>
              <a:t>How the deficient practice for the persons cited in the deficiency will be corrected; </a:t>
            </a:r>
          </a:p>
          <a:p>
            <a:pPr>
              <a:buFont typeface="Arial" panose="020B0604020202020204" pitchFamily="34" charset="0"/>
              <a:buChar char="•"/>
            </a:pPr>
            <a:r>
              <a:rPr lang="en-US" sz="2400" b="0" dirty="0"/>
              <a:t>What system will be put into place to prevent reoccurrence of the deficient practice; </a:t>
            </a:r>
          </a:p>
          <a:p>
            <a:pPr>
              <a:buFont typeface="Arial" panose="020B0604020202020204" pitchFamily="34" charset="0"/>
              <a:buChar char="•"/>
            </a:pPr>
            <a:r>
              <a:rPr lang="en-US" sz="2400" b="0" dirty="0"/>
              <a:t>How the provider will monitor to assure future compliance and who will be responsible for the monitoring; </a:t>
            </a:r>
          </a:p>
          <a:p>
            <a:pPr>
              <a:buFont typeface="Arial" panose="020B0604020202020204" pitchFamily="34" charset="0"/>
              <a:buChar char="•"/>
            </a:pPr>
            <a:r>
              <a:rPr lang="en-US" sz="2400" b="0" dirty="0"/>
              <a:t>The date the CAP will be completed; </a:t>
            </a:r>
          </a:p>
          <a:p>
            <a:pPr>
              <a:buFont typeface="Arial" panose="020B0604020202020204" pitchFamily="34" charset="0"/>
              <a:buChar char="•"/>
            </a:pPr>
            <a:r>
              <a:rPr lang="en-US" sz="2400" b="0" dirty="0"/>
              <a:t>Any provider-specific training requests related to the deficiencies. </a:t>
            </a:r>
          </a:p>
        </p:txBody>
      </p:sp>
      <p:sp>
        <p:nvSpPr>
          <p:cNvPr id="4" name="Title 3"/>
          <p:cNvSpPr>
            <a:spLocks noGrp="1"/>
          </p:cNvSpPr>
          <p:nvPr>
            <p:ph type="title"/>
          </p:nvPr>
        </p:nvSpPr>
        <p:spPr/>
        <p:txBody>
          <a:bodyPr/>
          <a:lstStyle/>
          <a:p>
            <a:r>
              <a:rPr lang="en-US" dirty="0"/>
              <a:t>Corrective action plan - cap</a:t>
            </a:r>
          </a:p>
        </p:txBody>
      </p:sp>
      <p:pic>
        <p:nvPicPr>
          <p:cNvPr id="5" name="Picture 4" descr="21E89B7">
            <a:extLst>
              <a:ext uri="{FF2B5EF4-FFF2-40B4-BE49-F238E27FC236}">
                <a16:creationId xmlns:a16="http://schemas.microsoft.com/office/drawing/2014/main" id="{3F4F2431-DB0A-4A25-AAAA-6BDDEDC7CAF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509686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Abuse &amp; neglect</a:t>
            </a:r>
          </a:p>
        </p:txBody>
      </p:sp>
      <p:sp>
        <p:nvSpPr>
          <p:cNvPr id="3" name="Content Placeholder 2"/>
          <p:cNvSpPr>
            <a:spLocks noGrp="1"/>
          </p:cNvSpPr>
          <p:nvPr>
            <p:ph idx="1"/>
          </p:nvPr>
        </p:nvSpPr>
        <p:spPr>
          <a:xfrm>
            <a:off x="381000" y="1100628"/>
            <a:ext cx="7962900" cy="4614372"/>
          </a:xfrm>
        </p:spPr>
        <p:txBody>
          <a:bodyPr/>
          <a:lstStyle/>
          <a:p>
            <a:pPr>
              <a:buFont typeface="Wingdings" panose="05000000000000000000" pitchFamily="2" charset="2"/>
              <a:buChar char="§"/>
            </a:pPr>
            <a:r>
              <a:rPr lang="en-US" sz="2400" b="0" dirty="0"/>
              <a:t>Anyone providing CSEDW services who suspects an incidence of abuse or neglect is considered a mandated reporter. </a:t>
            </a:r>
          </a:p>
          <a:p>
            <a:pPr>
              <a:buFont typeface="Wingdings" panose="05000000000000000000" pitchFamily="2" charset="2"/>
              <a:buChar char="§"/>
            </a:pPr>
            <a:r>
              <a:rPr lang="en-US" sz="2400" b="0" dirty="0"/>
              <a:t>Reports of abuse and/or neglect may be made anonymously by calling the CPS hotline at 1-800-352-6513, seven calendar days a week, 24 hours day. Reporters must also follow licensing reporting standards. </a:t>
            </a:r>
          </a:p>
          <a:p>
            <a:endParaRPr lang="en-US" dirty="0"/>
          </a:p>
        </p:txBody>
      </p:sp>
      <p:pic>
        <p:nvPicPr>
          <p:cNvPr id="4" name="Picture 3" descr="21E89B7">
            <a:extLst>
              <a:ext uri="{FF2B5EF4-FFF2-40B4-BE49-F238E27FC236}">
                <a16:creationId xmlns:a16="http://schemas.microsoft.com/office/drawing/2014/main" id="{E048E04F-D3B8-4AEB-9F75-6D7CBA65605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3266532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management measures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	</a:t>
            </a:r>
            <a:r>
              <a:rPr lang="en-US" sz="2400" dirty="0"/>
              <a:t>Measure will be tracked regarding health, safety, 	effectiveness and quality.  </a:t>
            </a:r>
          </a:p>
          <a:p>
            <a:pPr>
              <a:buFont typeface="Arial" panose="020B0604020202020204" pitchFamily="34" charset="0"/>
              <a:buChar char="•"/>
            </a:pPr>
            <a:r>
              <a:rPr lang="en-US" sz="2400" dirty="0"/>
              <a:t>	While KEPRO and Aetna are the sources of the 	information, providers are also responsible.</a:t>
            </a:r>
          </a:p>
          <a:p>
            <a:pPr>
              <a:buFont typeface="Arial" panose="020B0604020202020204" pitchFamily="34" charset="0"/>
              <a:buChar char="•"/>
            </a:pPr>
            <a:r>
              <a:rPr lang="en-US" sz="2400" dirty="0"/>
              <a:t>	More information will be discussed once the final 	approval has been received from CMS.</a:t>
            </a:r>
          </a:p>
          <a:p>
            <a:r>
              <a:rPr lang="en-US" sz="2400" dirty="0"/>
              <a:t>  </a:t>
            </a:r>
          </a:p>
        </p:txBody>
      </p:sp>
      <p:pic>
        <p:nvPicPr>
          <p:cNvPr id="4" name="Picture 3" descr="21E89B7">
            <a:extLst>
              <a:ext uri="{FF2B5EF4-FFF2-40B4-BE49-F238E27FC236}">
                <a16:creationId xmlns:a16="http://schemas.microsoft.com/office/drawing/2014/main" id="{D16C6D15-4FAC-40B7-94D2-39044B24331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3586628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53079764"/>
              </p:ext>
            </p:extLst>
          </p:nvPr>
        </p:nvGraphicFramePr>
        <p:xfrm>
          <a:off x="822961" y="2057400"/>
          <a:ext cx="7680960" cy="2794254"/>
        </p:xfrm>
        <a:graphic>
          <a:graphicData uri="http://schemas.openxmlformats.org/drawingml/2006/table">
            <a:tbl>
              <a:tblPr firstRow="1" bandRow="1">
                <a:tableStyleId>{72833802-FEF1-4C79-8D5D-14CF1EAF98D9}</a:tableStyleId>
              </a:tblPr>
              <a:tblGrid>
                <a:gridCol w="1920240">
                  <a:extLst>
                    <a:ext uri="{9D8B030D-6E8A-4147-A177-3AD203B41FA5}">
                      <a16:colId xmlns:a16="http://schemas.microsoft.com/office/drawing/2014/main" val="2654420165"/>
                    </a:ext>
                  </a:extLst>
                </a:gridCol>
                <a:gridCol w="1920240">
                  <a:extLst>
                    <a:ext uri="{9D8B030D-6E8A-4147-A177-3AD203B41FA5}">
                      <a16:colId xmlns:a16="http://schemas.microsoft.com/office/drawing/2014/main" val="787102315"/>
                    </a:ext>
                  </a:extLst>
                </a:gridCol>
                <a:gridCol w="1920240">
                  <a:extLst>
                    <a:ext uri="{9D8B030D-6E8A-4147-A177-3AD203B41FA5}">
                      <a16:colId xmlns:a16="http://schemas.microsoft.com/office/drawing/2014/main" val="4035247031"/>
                    </a:ext>
                  </a:extLst>
                </a:gridCol>
                <a:gridCol w="1920240">
                  <a:extLst>
                    <a:ext uri="{9D8B030D-6E8A-4147-A177-3AD203B41FA5}">
                      <a16:colId xmlns:a16="http://schemas.microsoft.com/office/drawing/2014/main" val="1292896449"/>
                    </a:ext>
                  </a:extLst>
                </a:gridCol>
              </a:tblGrid>
              <a:tr h="548640">
                <a:tc>
                  <a:txBody>
                    <a:bodyPr/>
                    <a:lstStyle/>
                    <a:p>
                      <a:pPr algn="ctr">
                        <a:lnSpc>
                          <a:spcPct val="90000"/>
                        </a:lnSpc>
                      </a:pPr>
                      <a:r>
                        <a:rPr lang="en-US" sz="1400" b="1" i="0" dirty="0">
                          <a:latin typeface="Calibri" panose="020F0502020204030204" pitchFamily="34" charset="0"/>
                          <a:cs typeface="Calibri" panose="020F0502020204030204" pitchFamily="34" charset="0"/>
                        </a:rPr>
                        <a:t>Care Management</a:t>
                      </a:r>
                      <a:endParaRPr lang="en-US" sz="1400" b="1" i="0" dirty="0">
                        <a:solidFill>
                          <a:schemeClr val="tx1"/>
                        </a:solidFill>
                        <a:latin typeface="Calibri" panose="020F0502020204030204" pitchFamily="34" charset="0"/>
                        <a:cs typeface="Calibri" panose="020F0502020204030204" pitchFamily="34" charset="0"/>
                      </a:endParaRPr>
                    </a:p>
                  </a:txBody>
                  <a:tcPr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2"/>
                    </a:solidFill>
                  </a:tcPr>
                </a:tc>
                <a:tc>
                  <a:txBody>
                    <a:bodyPr/>
                    <a:lstStyle/>
                    <a:p>
                      <a:pPr algn="ctr">
                        <a:lnSpc>
                          <a:spcPct val="90000"/>
                        </a:lnSpc>
                      </a:pPr>
                      <a:r>
                        <a:rPr lang="en-US" sz="1400" b="1" i="0" dirty="0">
                          <a:latin typeface="Calibri" panose="020F0502020204030204" pitchFamily="34" charset="0"/>
                          <a:cs typeface="Calibri" panose="020F0502020204030204" pitchFamily="34" charset="0"/>
                        </a:rPr>
                        <a:t>Quality Management</a:t>
                      </a:r>
                      <a:endParaRPr lang="en-US" sz="1400" b="1" i="0" dirty="0">
                        <a:solidFill>
                          <a:schemeClr val="tx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2"/>
                    </a:solidFill>
                  </a:tcPr>
                </a:tc>
                <a:tc>
                  <a:txBody>
                    <a:bodyPr/>
                    <a:lstStyle/>
                    <a:p>
                      <a:pPr algn="ctr">
                        <a:lnSpc>
                          <a:spcPct val="90000"/>
                        </a:lnSpc>
                      </a:pPr>
                      <a:r>
                        <a:rPr lang="en-US" sz="1400" b="1" i="0" dirty="0">
                          <a:latin typeface="Calibri" panose="020F0502020204030204" pitchFamily="34" charset="0"/>
                          <a:cs typeface="Calibri" panose="020F0502020204030204" pitchFamily="34" charset="0"/>
                        </a:rPr>
                        <a:t>Assessments</a:t>
                      </a:r>
                      <a:r>
                        <a:rPr lang="en-US" sz="1400" b="1" i="0" baseline="0" dirty="0">
                          <a:latin typeface="Calibri" panose="020F0502020204030204" pitchFamily="34" charset="0"/>
                          <a:cs typeface="Calibri" panose="020F0502020204030204" pitchFamily="34" charset="0"/>
                        </a:rPr>
                        <a:t> &amp; </a:t>
                      </a:r>
                      <a:br>
                        <a:rPr lang="en-US" sz="1400" b="1" i="0" baseline="0" dirty="0">
                          <a:latin typeface="Calibri" panose="020F0502020204030204" pitchFamily="34" charset="0"/>
                          <a:cs typeface="Calibri" panose="020F0502020204030204" pitchFamily="34" charset="0"/>
                        </a:rPr>
                      </a:br>
                      <a:r>
                        <a:rPr lang="en-US" sz="1400" b="1" i="0" baseline="0" dirty="0">
                          <a:latin typeface="Calibri" panose="020F0502020204030204" pitchFamily="34" charset="0"/>
                          <a:cs typeface="Calibri" panose="020F0502020204030204" pitchFamily="34" charset="0"/>
                        </a:rPr>
                        <a:t>Clinical Eligibility</a:t>
                      </a:r>
                      <a:endParaRPr lang="en-US" sz="1400" b="1" i="0" dirty="0">
                        <a:solidFill>
                          <a:schemeClr val="tx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2"/>
                    </a:solidFill>
                  </a:tcPr>
                </a:tc>
                <a:tc>
                  <a:txBody>
                    <a:bodyPr/>
                    <a:lstStyle/>
                    <a:p>
                      <a:pPr algn="ctr">
                        <a:lnSpc>
                          <a:spcPct val="90000"/>
                        </a:lnSpc>
                      </a:pPr>
                      <a:r>
                        <a:rPr lang="en-US" sz="1400" b="1" i="0" dirty="0">
                          <a:latin typeface="Calibri" panose="020F0502020204030204" pitchFamily="34" charset="0"/>
                          <a:cs typeface="Calibri" panose="020F0502020204030204" pitchFamily="34" charset="0"/>
                        </a:rPr>
                        <a:t>Administrative Services</a:t>
                      </a:r>
                      <a:endParaRPr lang="en-US" sz="1400" b="1" i="0" dirty="0">
                        <a:solidFill>
                          <a:schemeClr val="tx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2"/>
                    </a:solidFill>
                  </a:tcPr>
                </a:tc>
                <a:extLst>
                  <a:ext uri="{0D108BD9-81ED-4DB2-BD59-A6C34878D82A}">
                    <a16:rowId xmlns:a16="http://schemas.microsoft.com/office/drawing/2014/main" val="289837113"/>
                  </a:ext>
                </a:extLst>
              </a:tr>
              <a:tr h="1494037">
                <a:tc>
                  <a:txBody>
                    <a:bodyPr/>
                    <a:lstStyle/>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Utilization Management</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Case Management</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Pharmacy Management</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Care Coordination</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EAP &amp; Absence Management</a:t>
                      </a:r>
                      <a:endParaRPr lang="en-US" sz="1400" b="0" i="0" u="none" strike="noStrike" kern="1200" dirty="0">
                        <a:solidFill>
                          <a:schemeClr val="tx1"/>
                        </a:solidFill>
                        <a:effectLst/>
                        <a:latin typeface="Calibri" panose="020F0502020204030204" pitchFamily="34" charset="0"/>
                        <a:ea typeface="+mn-ea"/>
                        <a:cs typeface="Calibri" panose="020F0502020204030204" pitchFamily="34" charset="0"/>
                      </a:endParaRPr>
                    </a:p>
                  </a:txBody>
                  <a:tcPr>
                    <a:lnL w="12700" cap="flat" cmpd="sng" algn="ctr">
                      <a:solidFill>
                        <a:schemeClr val="accent1"/>
                      </a:solidFill>
                      <a:prstDash val="solid"/>
                      <a:round/>
                      <a:headEnd type="none" w="med" len="med"/>
                      <a:tailEnd type="none" w="med" len="med"/>
                    </a:lnL>
                    <a:lnR w="12700" cap="flat" cmpd="sng" algn="ctr">
                      <a:solidFill>
                        <a:srgbClr val="AD9F8A">
                          <a:alpha val="34902"/>
                        </a:srgbClr>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Appeals &amp; Grievances</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External Quality Review</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Healthcare Effectiveness Data and Information Set (HEDIS)</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Standard of Care Reviews</a:t>
                      </a:r>
                      <a:endParaRPr lang="en-US" sz="1400" b="0" i="0" u="none" strike="noStrike" kern="1200" dirty="0">
                        <a:solidFill>
                          <a:schemeClr val="tx1"/>
                        </a:solidFill>
                        <a:effectLst/>
                        <a:latin typeface="Calibri" panose="020F0502020204030204" pitchFamily="34" charset="0"/>
                        <a:ea typeface="+mn-ea"/>
                        <a:cs typeface="Calibri" panose="020F0502020204030204" pitchFamily="34" charset="0"/>
                      </a:endParaRPr>
                    </a:p>
                  </a:txBody>
                  <a:tcPr>
                    <a:lnL w="12700" cap="flat" cmpd="sng" algn="ctr">
                      <a:solidFill>
                        <a:srgbClr val="AD9F8A">
                          <a:alpha val="34902"/>
                        </a:srgbClr>
                      </a:solidFill>
                      <a:prstDash val="solid"/>
                      <a:round/>
                      <a:headEnd type="none" w="med" len="med"/>
                      <a:tailEnd type="none" w="med" len="med"/>
                    </a:lnL>
                    <a:lnR w="12700" cap="flat" cmpd="sng" algn="ctr">
                      <a:solidFill>
                        <a:srgbClr val="AD9F8A">
                          <a:alpha val="34902"/>
                        </a:srgbClr>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Levels of Care Assessment</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Health Risk Assessments</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Preadmission Screening &amp; Resident Review (PASRR)</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Behavioral Health Needs Assessment</a:t>
                      </a:r>
                      <a:endParaRPr lang="en-US" sz="1400" b="0" i="0" u="none" strike="noStrike" kern="1200" dirty="0">
                        <a:solidFill>
                          <a:schemeClr val="tx1"/>
                        </a:solidFill>
                        <a:effectLst/>
                        <a:latin typeface="Calibri" panose="020F0502020204030204" pitchFamily="34" charset="0"/>
                        <a:ea typeface="+mn-ea"/>
                        <a:cs typeface="Calibri" panose="020F0502020204030204" pitchFamily="34" charset="0"/>
                      </a:endParaRPr>
                    </a:p>
                  </a:txBody>
                  <a:tcPr>
                    <a:lnL w="12700" cap="flat" cmpd="sng" algn="ctr">
                      <a:solidFill>
                        <a:srgbClr val="AD9F8A">
                          <a:alpha val="34902"/>
                        </a:srgbClr>
                      </a:solidFill>
                      <a:prstDash val="solid"/>
                      <a:round/>
                      <a:headEnd type="none" w="med" len="med"/>
                      <a:tailEnd type="none" w="med" len="med"/>
                    </a:lnL>
                    <a:lnR w="12700" cap="flat" cmpd="sng" algn="ctr">
                      <a:solidFill>
                        <a:srgbClr val="AD9F8A">
                          <a:alpha val="34902"/>
                        </a:srgbClr>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Application Processing Center</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Payment Integrity</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Claims Adjudication</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Network Management</a:t>
                      </a:r>
                    </a:p>
                    <a:p>
                      <a:pPr marL="285750" indent="-285750" rtl="0" eaLnBrk="1" fontAlgn="t" latinLnBrk="0" hangingPunct="1">
                        <a:lnSpc>
                          <a:spcPct val="90000"/>
                        </a:lnSpc>
                        <a:spcBef>
                          <a:spcPts val="600"/>
                        </a:spcBef>
                        <a:buClrTx/>
                        <a:buFont typeface="Arial" panose="020B0604020202020204" pitchFamily="34" charset="0"/>
                        <a:buChar char="•"/>
                      </a:pPr>
                      <a:r>
                        <a:rPr lang="en-US" sz="1400" b="0" i="0" u="none" strike="noStrike" kern="1200" dirty="0">
                          <a:effectLst/>
                          <a:latin typeface="Calibri" panose="020F0502020204030204" pitchFamily="34" charset="0"/>
                          <a:cs typeface="Calibri" panose="020F0502020204030204" pitchFamily="34" charset="0"/>
                        </a:rPr>
                        <a:t>Provider Credentialing and Training</a:t>
                      </a:r>
                      <a:endParaRPr lang="en-US" sz="1400" b="0" i="0" u="none" strike="noStrike" kern="1200" dirty="0">
                        <a:solidFill>
                          <a:schemeClr val="tx1"/>
                        </a:solidFill>
                        <a:effectLst/>
                        <a:latin typeface="Calibri" panose="020F0502020204030204" pitchFamily="34" charset="0"/>
                        <a:ea typeface="+mn-ea"/>
                        <a:cs typeface="Calibri" panose="020F0502020204030204" pitchFamily="34" charset="0"/>
                      </a:endParaRPr>
                    </a:p>
                  </a:txBody>
                  <a:tcPr>
                    <a:lnL w="12700" cap="flat" cmpd="sng" algn="ctr">
                      <a:solidFill>
                        <a:srgbClr val="AD9F8A">
                          <a:alpha val="34902"/>
                        </a:srgb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626555233"/>
                  </a:ext>
                </a:extLst>
              </a:tr>
            </a:tbl>
          </a:graphicData>
        </a:graphic>
      </p:graphicFrame>
      <p:sp>
        <p:nvSpPr>
          <p:cNvPr id="5" name="Rectangle 4"/>
          <p:cNvSpPr/>
          <p:nvPr/>
        </p:nvSpPr>
        <p:spPr>
          <a:xfrm>
            <a:off x="826113" y="5105400"/>
            <a:ext cx="2590800" cy="457200"/>
          </a:xfrm>
          <a:prstGeom prst="rect">
            <a:avLst/>
          </a:prstGeom>
          <a:solidFill>
            <a:srgbClr val="013468"/>
          </a:solidFill>
          <a:ln w="9525" cap="flat" cmpd="sng" algn="ctr">
            <a:noFill/>
            <a:prstDash val="solid"/>
            <a:miter lim="800000"/>
            <a:headEnd/>
            <a:tailEnd/>
          </a:ln>
          <a:effectLst/>
        </p:spPr>
        <p:txBody>
          <a:bodyPr vert="horz" wrap="square" lIns="18288" tIns="24617" rIns="18288" bIns="24617" rtlCol="0" anchor="ctr" anchorCtr="0">
            <a:noAutofit/>
          </a:bodyPr>
          <a:lstStyle/>
          <a:p>
            <a:pPr algn="ctr">
              <a:buClr>
                <a:srgbClr val="232323"/>
              </a:buClr>
            </a:pPr>
            <a:r>
              <a:rPr lang="en-US" sz="1100" b="1" i="1" dirty="0">
                <a:solidFill>
                  <a:prstClr val="white"/>
                </a:solidFill>
                <a:latin typeface="Calibri" panose="020F0502020204030204" pitchFamily="34" charset="0"/>
                <a:cs typeface="Calibri" panose="020F0502020204030204" pitchFamily="34" charset="0"/>
              </a:rPr>
              <a:t>15+ year</a:t>
            </a:r>
          </a:p>
          <a:p>
            <a:pPr algn="ctr">
              <a:buClr>
                <a:srgbClr val="232323"/>
              </a:buClr>
            </a:pPr>
            <a:r>
              <a:rPr lang="en-US" sz="1100" b="1" i="1" dirty="0">
                <a:solidFill>
                  <a:prstClr val="white"/>
                </a:solidFill>
                <a:latin typeface="Calibri" panose="020F0502020204030204" pitchFamily="34" charset="0"/>
                <a:cs typeface="Calibri" panose="020F0502020204030204" pitchFamily="34" charset="0"/>
              </a:rPr>
              <a:t>  Average Customer Relationship Length</a:t>
            </a:r>
            <a:endParaRPr lang="en-US" sz="1100" b="1" i="1" baseline="50000" dirty="0">
              <a:solidFill>
                <a:prstClr val="white"/>
              </a:solidFill>
              <a:latin typeface="Calibri" panose="020F0502020204030204" pitchFamily="34" charset="0"/>
              <a:cs typeface="Calibri" panose="020F0502020204030204" pitchFamily="34" charset="0"/>
            </a:endParaRPr>
          </a:p>
        </p:txBody>
      </p:sp>
      <p:grpSp>
        <p:nvGrpSpPr>
          <p:cNvPr id="6" name="Group 5"/>
          <p:cNvGrpSpPr/>
          <p:nvPr/>
        </p:nvGrpSpPr>
        <p:grpSpPr>
          <a:xfrm>
            <a:off x="5608321" y="5105400"/>
            <a:ext cx="2895600" cy="493558"/>
            <a:chOff x="3263565" y="5610414"/>
            <a:chExt cx="2777384" cy="493558"/>
          </a:xfrm>
        </p:grpSpPr>
        <p:sp>
          <p:nvSpPr>
            <p:cNvPr id="7" name="Oval 6"/>
            <p:cNvSpPr/>
            <p:nvPr/>
          </p:nvSpPr>
          <p:spPr>
            <a:xfrm>
              <a:off x="3263565" y="5614810"/>
              <a:ext cx="401631" cy="441795"/>
            </a:xfrm>
            <a:prstGeom prst="ellipse">
              <a:avLst/>
            </a:prstGeom>
            <a:solidFill>
              <a:sysClr val="window" lastClr="FFFFFF">
                <a:hueOff val="0"/>
                <a:satOff val="0"/>
                <a:lumOff val="0"/>
                <a:alphaOff val="0"/>
              </a:sysClr>
            </a:solidFill>
            <a:ln w="19050" cap="flat" cmpd="sng" algn="ctr">
              <a:solidFill>
                <a:srgbClr val="013466"/>
              </a:solidFill>
              <a:prstDash val="soli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232323">
                    <a:hueOff val="0"/>
                    <a:satOff val="0"/>
                    <a:lumOff val="0"/>
                    <a:alphaOff val="0"/>
                  </a:srgbClr>
                </a:solidFill>
                <a:effectLst/>
                <a:uLnTx/>
                <a:uFillTx/>
                <a:latin typeface="Arial"/>
                <a:ea typeface="+mn-ea"/>
                <a:cs typeface="+mn-cs"/>
              </a:endParaRPr>
            </a:p>
          </p:txBody>
        </p:sp>
        <p:sp>
          <p:nvSpPr>
            <p:cNvPr id="8" name="TextBox 7"/>
            <p:cNvSpPr txBox="1"/>
            <p:nvPr/>
          </p:nvSpPr>
          <p:spPr>
            <a:xfrm>
              <a:off x="3277254" y="5642307"/>
              <a:ext cx="387286" cy="461665"/>
            </a:xfrm>
            <a:prstGeom prst="rect">
              <a:avLst/>
            </a:prstGeom>
            <a:noFill/>
          </p:spPr>
          <p:txBody>
            <a:bodyPr wrap="none" lIns="45720" tIns="0" rIns="45720" bIns="0" rtlCol="0">
              <a:spAutoFit/>
            </a:bodyPr>
            <a:lstStyle/>
            <a:p>
              <a:pPr marL="0" marR="0" lvl="0" indent="0" defTabSz="509412" eaLnBrk="1" fontAlgn="auto" latinLnBrk="0" hangingPunct="1">
                <a:lnSpc>
                  <a:spcPct val="100000"/>
                </a:lnSpc>
                <a:spcBef>
                  <a:spcPts val="200"/>
                </a:spcBef>
                <a:spcAft>
                  <a:spcPts val="200"/>
                </a:spcAft>
                <a:buClr>
                  <a:srgbClr val="013466"/>
                </a:buClr>
                <a:buSzPct val="100000"/>
                <a:buFontTx/>
                <a:buNone/>
                <a:tabLst/>
                <a:defRPr/>
              </a:pPr>
              <a:r>
                <a:rPr kumimoji="0" lang="en-US" sz="3000" b="1" i="0" u="none" strike="noStrike" kern="0" cap="none" spc="0" normalizeH="0" baseline="0" noProof="0" dirty="0">
                  <a:ln>
                    <a:noFill/>
                  </a:ln>
                  <a:solidFill>
                    <a:srgbClr val="F38B00"/>
                  </a:solidFill>
                  <a:effectLst/>
                  <a:uLnTx/>
                  <a:uFillTx/>
                  <a:latin typeface="Arial"/>
                  <a:sym typeface="Wingdings 2"/>
                </a:rPr>
                <a:t></a:t>
              </a:r>
              <a:endParaRPr kumimoji="0" lang="en-US" sz="3000" b="1" i="0" u="none" strike="noStrike" kern="0" cap="none" spc="0" normalizeH="0" baseline="0" noProof="0" dirty="0">
                <a:ln>
                  <a:noFill/>
                </a:ln>
                <a:solidFill>
                  <a:srgbClr val="F38B00"/>
                </a:solidFill>
                <a:effectLst/>
                <a:uLnTx/>
                <a:uFillTx/>
                <a:latin typeface="Arial"/>
              </a:endParaRPr>
            </a:p>
          </p:txBody>
        </p:sp>
        <p:sp>
          <p:nvSpPr>
            <p:cNvPr id="9" name="Rectangle 18"/>
            <p:cNvSpPr/>
            <p:nvPr/>
          </p:nvSpPr>
          <p:spPr>
            <a:xfrm>
              <a:off x="3617789" y="5610414"/>
              <a:ext cx="2423160" cy="454153"/>
            </a:xfrm>
            <a:custGeom>
              <a:avLst/>
              <a:gdLst/>
              <a:ahLst/>
              <a:cxnLst/>
              <a:rect l="l" t="t" r="r" b="b"/>
              <a:pathLst>
                <a:path w="1666908" h="412866">
                  <a:moveTo>
                    <a:pt x="0" y="0"/>
                  </a:moveTo>
                  <a:lnTo>
                    <a:pt x="1666908" y="0"/>
                  </a:lnTo>
                  <a:lnTo>
                    <a:pt x="1666908" y="412866"/>
                  </a:lnTo>
                  <a:lnTo>
                    <a:pt x="2" y="412866"/>
                  </a:lnTo>
                  <a:cubicBezTo>
                    <a:pt x="48903" y="364011"/>
                    <a:pt x="79471" y="289605"/>
                    <a:pt x="79471" y="206434"/>
                  </a:cubicBezTo>
                  <a:cubicBezTo>
                    <a:pt x="79471" y="123262"/>
                    <a:pt x="48903" y="48855"/>
                    <a:pt x="0" y="0"/>
                  </a:cubicBezTo>
                  <a:close/>
                </a:path>
              </a:pathLst>
            </a:custGeom>
            <a:solidFill>
              <a:srgbClr val="013466"/>
            </a:solidFill>
            <a:ln w="19050" cap="flat" cmpd="sng" algn="ctr">
              <a:noFill/>
              <a:prstDash val="solid"/>
            </a:ln>
            <a:effectLst/>
          </p:spPr>
          <p:txBody>
            <a:bodyPr lIns="13716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1"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Experienced with the customization needed for </a:t>
              </a:r>
              <a:r>
                <a:rPr lang="en-US" sz="1100" b="1" i="1" kern="0" noProof="0" dirty="0">
                  <a:solidFill>
                    <a:prstClr val="white"/>
                  </a:solidFill>
                  <a:latin typeface="Calibri" panose="020F0502020204030204" pitchFamily="34" charset="0"/>
                  <a:cs typeface="Calibri" panose="020F0502020204030204" pitchFamily="34" charset="0"/>
                </a:rPr>
                <a:t>health plans</a:t>
              </a:r>
              <a:endParaRPr kumimoji="0" lang="en-US" sz="1100" b="1" i="1"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grpSp>
      <p:sp>
        <p:nvSpPr>
          <p:cNvPr id="10" name="TextBox 9"/>
          <p:cNvSpPr txBox="1"/>
          <p:nvPr/>
        </p:nvSpPr>
        <p:spPr>
          <a:xfrm>
            <a:off x="822960" y="1097280"/>
            <a:ext cx="7391400" cy="840230"/>
          </a:xfrm>
          <a:prstGeom prst="rect">
            <a:avLst/>
          </a:prstGeom>
          <a:noFill/>
        </p:spPr>
        <p:txBody>
          <a:bodyPr wrap="square" rtlCol="0">
            <a:spAutoFit/>
          </a:bodyPr>
          <a:lstStyle/>
          <a:p>
            <a:pPr>
              <a:lnSpc>
                <a:spcPct val="90000"/>
              </a:lnSpc>
            </a:pPr>
            <a:r>
              <a:rPr lang="en-US" dirty="0">
                <a:solidFill>
                  <a:srgbClr val="000000"/>
                </a:solidFill>
                <a:latin typeface="Calibri" panose="020F0502020204030204" pitchFamily="34" charset="0"/>
                <a:cs typeface="Calibri" panose="020F0502020204030204" pitchFamily="34" charset="0"/>
              </a:rPr>
              <a:t>KEPRO offers a platform of capabilities for complex populations with clinically-driven, technology-enabled services that meet the needs of our government client markets.</a:t>
            </a:r>
            <a:endParaRPr lang="en-US" sz="1600" dirty="0">
              <a:latin typeface="Calibri" panose="020F0502020204030204" pitchFamily="34" charset="0"/>
              <a:cs typeface="Calibri" panose="020F0502020204030204" pitchFamily="34" charset="0"/>
            </a:endParaRPr>
          </a:p>
        </p:txBody>
      </p:sp>
      <p:sp>
        <p:nvSpPr>
          <p:cNvPr id="11" name="Title 2"/>
          <p:cNvSpPr txBox="1">
            <a:spLocks/>
          </p:cNvSpPr>
          <p:nvPr/>
        </p:nvSpPr>
        <p:spPr>
          <a:xfrm>
            <a:off x="822960" y="365760"/>
            <a:ext cx="7520940" cy="548640"/>
          </a:xfrm>
          <a:prstGeom prst="rect">
            <a:avLst/>
          </a:prstGeom>
        </p:spPr>
        <p:txBody>
          <a:bodyPr/>
          <a:lstStyle>
            <a:lvl1pPr algn="l" defTabSz="914400" rtl="0" eaLnBrk="1" latinLnBrk="0" hangingPunct="1">
              <a:spcBef>
                <a:spcPct val="0"/>
              </a:spcBef>
              <a:buNone/>
              <a:defRPr sz="2800" kern="1200" cap="all" baseline="0">
                <a:solidFill>
                  <a:srgbClr val="002F5F"/>
                </a:solidFill>
                <a:latin typeface="DIN Pro Cond Bold" panose="020B0806020101010102" pitchFamily="34" charset="0"/>
                <a:ea typeface="+mj-ea"/>
                <a:cs typeface="DIN Pro Cond Bold" panose="020B0806020101010102" pitchFamily="34" charset="0"/>
              </a:defRPr>
            </a:lvl1pPr>
          </a:lstStyle>
          <a:p>
            <a:pPr>
              <a:lnSpc>
                <a:spcPct val="75000"/>
              </a:lnSpc>
            </a:pPr>
            <a:r>
              <a:rPr lang="en-US" dirty="0"/>
              <a:t>Strengthening health status through quality and clinical expertise</a:t>
            </a:r>
          </a:p>
        </p:txBody>
      </p:sp>
      <p:pic>
        <p:nvPicPr>
          <p:cNvPr id="12" name="Picture 11" descr="21E89B7">
            <a:extLst>
              <a:ext uri="{FF2B5EF4-FFF2-40B4-BE49-F238E27FC236}">
                <a16:creationId xmlns:a16="http://schemas.microsoft.com/office/drawing/2014/main" id="{8FB0ED7F-2188-4A19-9546-2C19F4ACD10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118835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Csedw</a:t>
            </a:r>
            <a:r>
              <a:rPr lang="en-US" dirty="0"/>
              <a:t> timeline</a:t>
            </a:r>
          </a:p>
        </p:txBody>
      </p:sp>
      <p:sp>
        <p:nvSpPr>
          <p:cNvPr id="3" name="Content Placeholder 2"/>
          <p:cNvSpPr>
            <a:spLocks noGrp="1"/>
          </p:cNvSpPr>
          <p:nvPr>
            <p:ph idx="1"/>
          </p:nvPr>
        </p:nvSpPr>
        <p:spPr>
          <a:xfrm>
            <a:off x="457200" y="1100628"/>
            <a:ext cx="7886700" cy="4538172"/>
          </a:xfrm>
        </p:spPr>
        <p:txBody>
          <a:bodyPr>
            <a:normAutofit/>
          </a:bodyPr>
          <a:lstStyle/>
          <a:p>
            <a:pPr>
              <a:buFont typeface="Wingdings" panose="05000000000000000000" pitchFamily="2" charset="2"/>
              <a:buChar char="§"/>
            </a:pPr>
            <a:r>
              <a:rPr lang="en-US" altLang="en-US" sz="2400" b="0" dirty="0"/>
              <a:t>The application was submitted to CMS on June 14, 2019 for approval. </a:t>
            </a:r>
          </a:p>
          <a:p>
            <a:pPr>
              <a:buFont typeface="Wingdings" panose="05000000000000000000" pitchFamily="2" charset="2"/>
              <a:buChar char="§"/>
            </a:pPr>
            <a:r>
              <a:rPr lang="en-US" altLang="en-US" sz="2400" b="0" dirty="0"/>
              <a:t>The CSEDW Manual was sent out for public comment from November 1, 2019 – November 30, 2019.</a:t>
            </a:r>
          </a:p>
          <a:p>
            <a:pPr>
              <a:buFont typeface="Wingdings" panose="05000000000000000000" pitchFamily="2" charset="2"/>
              <a:buChar char="§"/>
            </a:pPr>
            <a:r>
              <a:rPr lang="en-US" altLang="en-US" sz="2400" b="0" dirty="0"/>
              <a:t>Services are anticipated to be available February 1, 2020.</a:t>
            </a:r>
          </a:p>
          <a:p>
            <a:pPr>
              <a:buFont typeface="Wingdings" panose="05000000000000000000" pitchFamily="2" charset="2"/>
              <a:buChar char="§"/>
            </a:pPr>
            <a:endParaRPr lang="en-US" altLang="en-US" sz="2400" b="0" dirty="0"/>
          </a:p>
          <a:p>
            <a:endParaRPr lang="en-US" dirty="0"/>
          </a:p>
        </p:txBody>
      </p:sp>
      <p:pic>
        <p:nvPicPr>
          <p:cNvPr id="4" name="Picture 3" descr="21E89B7">
            <a:extLst>
              <a:ext uri="{FF2B5EF4-FFF2-40B4-BE49-F238E27FC236}">
                <a16:creationId xmlns:a16="http://schemas.microsoft.com/office/drawing/2014/main" id="{738302AE-54D0-4F89-9D9A-ECA8D4CB3D8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836590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“who do we call with questions?”</a:t>
            </a:r>
          </a:p>
        </p:txBody>
      </p:sp>
      <p:sp>
        <p:nvSpPr>
          <p:cNvPr id="3" name="TextBox 2"/>
          <p:cNvSpPr txBox="1"/>
          <p:nvPr/>
        </p:nvSpPr>
        <p:spPr>
          <a:xfrm>
            <a:off x="609599" y="4000282"/>
            <a:ext cx="8229600" cy="13542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l"/>
            <a:r>
              <a:rPr lang="en-US" sz="1600" b="1" dirty="0">
                <a:latin typeface="Calibri" panose="020F0502020204030204" pitchFamily="34" charset="0"/>
                <a:cs typeface="Calibri" panose="020F0502020204030204" pitchFamily="34" charset="0"/>
              </a:rPr>
              <a:t>Provider Educators: </a:t>
            </a:r>
          </a:p>
          <a:p>
            <a:pPr marL="285750" indent="-285750" algn="l">
              <a:buFont typeface="Arial" panose="020B0604020202020204" pitchFamily="34" charset="0"/>
              <a:buChar char="•"/>
            </a:pPr>
            <a:r>
              <a:rPr lang="en-US" sz="1600" dirty="0">
                <a:latin typeface="Calibri" panose="020F0502020204030204" pitchFamily="34" charset="0"/>
                <a:cs typeface="Calibri" panose="020F0502020204030204" pitchFamily="34" charset="0"/>
              </a:rPr>
              <a:t>Sarah Jorgensen, MSW, LSW (304) 549-6887                </a:t>
            </a:r>
          </a:p>
          <a:p>
            <a:pPr algn="l"/>
            <a:r>
              <a:rPr lang="en-US" sz="1600"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hlinkClick r:id="rId3"/>
              </a:rPr>
              <a:t>sjorgensen@kepro.com</a:t>
            </a:r>
            <a:r>
              <a:rPr lang="en-US" sz="1600" dirty="0">
                <a:latin typeface="Calibri" panose="020F0502020204030204" pitchFamily="34" charset="0"/>
                <a:cs typeface="Calibri" panose="020F0502020204030204" pitchFamily="34" charset="0"/>
              </a:rPr>
              <a:t> </a:t>
            </a:r>
          </a:p>
          <a:p>
            <a:pPr marL="285750" indent="-285750" algn="l">
              <a:buFont typeface="Arial" panose="020B0604020202020204" pitchFamily="34" charset="0"/>
              <a:buChar char="•"/>
            </a:pPr>
            <a:r>
              <a:rPr lang="en-US" sz="1600" dirty="0">
                <a:latin typeface="Calibri" panose="020F0502020204030204" pitchFamily="34" charset="0"/>
                <a:cs typeface="Calibri" panose="020F0502020204030204" pitchFamily="34" charset="0"/>
              </a:rPr>
              <a:t>Megan </a:t>
            </a:r>
            <a:r>
              <a:rPr lang="en-US" sz="1600" dirty="0" err="1">
                <a:latin typeface="Calibri" panose="020F0502020204030204" pitchFamily="34" charset="0"/>
                <a:cs typeface="Calibri" panose="020F0502020204030204" pitchFamily="34" charset="0"/>
              </a:rPr>
              <a:t>Ramsburg</a:t>
            </a:r>
            <a:r>
              <a:rPr lang="en-US" sz="1600" dirty="0">
                <a:latin typeface="Calibri" panose="020F0502020204030204" pitchFamily="34" charset="0"/>
                <a:cs typeface="Calibri" panose="020F0502020204030204" pitchFamily="34" charset="0"/>
              </a:rPr>
              <a:t>, BS (304) 410 4549</a:t>
            </a:r>
          </a:p>
          <a:p>
            <a:pPr algn="l"/>
            <a:r>
              <a:rPr lang="en-US" sz="1600"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hlinkClick r:id="rId4"/>
              </a:rPr>
              <a:t>mramsburg@kepro.com</a:t>
            </a:r>
            <a:endParaRPr lang="en-US" sz="1600" dirty="0">
              <a:latin typeface="Calibri" panose="020F0502020204030204" pitchFamily="34" charset="0"/>
              <a:cs typeface="Calibri" panose="020F0502020204030204" pitchFamily="34" charset="0"/>
            </a:endParaRPr>
          </a:p>
        </p:txBody>
      </p:sp>
      <p:sp>
        <p:nvSpPr>
          <p:cNvPr id="6" name="TextBox 5"/>
          <p:cNvSpPr txBox="1"/>
          <p:nvPr/>
        </p:nvSpPr>
        <p:spPr>
          <a:xfrm>
            <a:off x="609599" y="2184400"/>
            <a:ext cx="8229600" cy="18158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l"/>
            <a:r>
              <a:rPr lang="en-US" sz="1600" b="1" dirty="0">
                <a:latin typeface="Calibri" panose="020F0502020204030204" pitchFamily="34" charset="0"/>
                <a:cs typeface="Calibri" panose="020F0502020204030204" pitchFamily="34" charset="0"/>
              </a:rPr>
              <a:t>Service Support Facilitators: </a:t>
            </a:r>
          </a:p>
          <a:p>
            <a:pPr marL="285750" indent="-285750" algn="l">
              <a:buFont typeface="Arial" panose="020B0604020202020204" pitchFamily="34" charset="0"/>
              <a:buChar char="•"/>
            </a:pPr>
            <a:r>
              <a:rPr lang="en-US" sz="1600" dirty="0">
                <a:latin typeface="Calibri" panose="020F0502020204030204" pitchFamily="34" charset="0"/>
                <a:cs typeface="Calibri" panose="020F0502020204030204" pitchFamily="34" charset="0"/>
              </a:rPr>
              <a:t>Derek Johnson, MSW (304) 320-0098</a:t>
            </a:r>
          </a:p>
          <a:p>
            <a:pPr algn="l"/>
            <a:r>
              <a:rPr lang="en-US" sz="1600"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hlinkClick r:id="rId5"/>
              </a:rPr>
              <a:t>dejohnson@kepro.com</a:t>
            </a:r>
            <a:r>
              <a:rPr lang="en-US" sz="1600" dirty="0">
                <a:latin typeface="Calibri" panose="020F0502020204030204" pitchFamily="34" charset="0"/>
                <a:cs typeface="Calibri" panose="020F0502020204030204" pitchFamily="34" charset="0"/>
              </a:rPr>
              <a:t> </a:t>
            </a:r>
          </a:p>
          <a:p>
            <a:pPr marL="285750" indent="-285750" algn="l">
              <a:buFont typeface="Arial" panose="020B0604020202020204" pitchFamily="34" charset="0"/>
              <a:buChar char="•"/>
            </a:pPr>
            <a:r>
              <a:rPr lang="en-US" sz="1600" dirty="0">
                <a:latin typeface="Calibri" panose="020F0502020204030204" pitchFamily="34" charset="0"/>
                <a:cs typeface="Calibri" panose="020F0502020204030204" pitchFamily="34" charset="0"/>
              </a:rPr>
              <a:t>Melissa McIntyre, MBA (304) 203-3302</a:t>
            </a:r>
          </a:p>
          <a:p>
            <a:pPr algn="l"/>
            <a:r>
              <a:rPr lang="en-US" sz="1600"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hlinkClick r:id="rId6"/>
              </a:rPr>
              <a:t>mmcintyre@kepro.com</a:t>
            </a:r>
            <a:r>
              <a:rPr lang="en-US" sz="1600" dirty="0">
                <a:latin typeface="Calibri" panose="020F0502020204030204" pitchFamily="34" charset="0"/>
                <a:cs typeface="Calibri" panose="020F0502020204030204" pitchFamily="34" charset="0"/>
              </a:rPr>
              <a:t> </a:t>
            </a:r>
          </a:p>
          <a:p>
            <a:pPr marL="285750" indent="-285750" algn="l">
              <a:buFont typeface="Arial" panose="020B0604020202020204" pitchFamily="34" charset="0"/>
              <a:buChar char="•"/>
            </a:pPr>
            <a:r>
              <a:rPr lang="en-US" sz="1600" dirty="0">
                <a:latin typeface="Calibri" panose="020F0502020204030204" pitchFamily="34" charset="0"/>
                <a:cs typeface="Calibri" panose="020F0502020204030204" pitchFamily="34" charset="0"/>
              </a:rPr>
              <a:t>Tara Dotson, BSSW, LSW (304) 807-6839</a:t>
            </a:r>
          </a:p>
          <a:p>
            <a:pPr algn="l"/>
            <a:r>
              <a:rPr lang="en-US" sz="1600"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hlinkClick r:id="rId7"/>
              </a:rPr>
              <a:t>tdotson@kepro.com</a:t>
            </a:r>
            <a:r>
              <a:rPr lang="en-US" sz="1600" dirty="0">
                <a:latin typeface="Calibri" panose="020F0502020204030204" pitchFamily="34" charset="0"/>
                <a:cs typeface="Calibri" panose="020F0502020204030204" pitchFamily="34" charset="0"/>
              </a:rPr>
              <a:t> </a:t>
            </a:r>
          </a:p>
        </p:txBody>
      </p:sp>
      <p:sp>
        <p:nvSpPr>
          <p:cNvPr id="4" name="TextBox 3"/>
          <p:cNvSpPr txBox="1"/>
          <p:nvPr/>
        </p:nvSpPr>
        <p:spPr>
          <a:xfrm>
            <a:off x="609601" y="1107182"/>
            <a:ext cx="8229599" cy="10772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l"/>
            <a:r>
              <a:rPr lang="en-US" sz="1600" b="1" dirty="0">
                <a:latin typeface="Calibri" panose="020F0502020204030204" pitchFamily="34" charset="0"/>
                <a:cs typeface="Calibri" panose="020F0502020204030204" pitchFamily="34" charset="0"/>
              </a:rPr>
              <a:t>KEPRO: </a:t>
            </a:r>
          </a:p>
          <a:p>
            <a:pPr algn="l"/>
            <a:r>
              <a:rPr lang="en-US" sz="1600" dirty="0">
                <a:latin typeface="Calibri" panose="020F0502020204030204" pitchFamily="34" charset="0"/>
                <a:cs typeface="Calibri" panose="020F0502020204030204" pitchFamily="34" charset="0"/>
              </a:rPr>
              <a:t>Number: 844-304-7107</a:t>
            </a:r>
          </a:p>
          <a:p>
            <a:pPr algn="l"/>
            <a:r>
              <a:rPr lang="en-US" sz="1600" dirty="0">
                <a:latin typeface="Calibri" panose="020F0502020204030204" pitchFamily="34" charset="0"/>
                <a:cs typeface="Calibri" panose="020F0502020204030204" pitchFamily="34" charset="0"/>
              </a:rPr>
              <a:t>Email: </a:t>
            </a:r>
            <a:r>
              <a:rPr lang="en-US" sz="1600" dirty="0">
                <a:latin typeface="Calibri" panose="020F0502020204030204" pitchFamily="34" charset="0"/>
                <a:cs typeface="Calibri" panose="020F0502020204030204" pitchFamily="34" charset="0"/>
                <a:hlinkClick r:id="rId8"/>
              </a:rPr>
              <a:t>wvcsedw@kepro.com</a:t>
            </a:r>
            <a:r>
              <a:rPr lang="en-US" sz="1600" dirty="0">
                <a:latin typeface="Calibri" panose="020F0502020204030204" pitchFamily="34" charset="0"/>
                <a:cs typeface="Calibri" panose="020F0502020204030204" pitchFamily="34" charset="0"/>
              </a:rPr>
              <a:t> </a:t>
            </a:r>
          </a:p>
          <a:p>
            <a:pPr algn="l"/>
            <a:r>
              <a:rPr lang="en-US" sz="1600" dirty="0">
                <a:latin typeface="Calibri" panose="020F0502020204030204" pitchFamily="34" charset="0"/>
                <a:cs typeface="Calibri" panose="020F0502020204030204" pitchFamily="34" charset="0"/>
              </a:rPr>
              <a:t>Fax: 866-473-2354</a:t>
            </a:r>
          </a:p>
        </p:txBody>
      </p:sp>
      <p:pic>
        <p:nvPicPr>
          <p:cNvPr id="7" name="Picture 6" descr="21E89B7">
            <a:extLst>
              <a:ext uri="{FF2B5EF4-FFF2-40B4-BE49-F238E27FC236}">
                <a16:creationId xmlns:a16="http://schemas.microsoft.com/office/drawing/2014/main" id="{47B0ACE8-B604-432B-9959-10CAF3939AD3}"/>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54845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“who do we call with questions?”</a:t>
            </a:r>
          </a:p>
        </p:txBody>
      </p:sp>
      <p:sp>
        <p:nvSpPr>
          <p:cNvPr id="3" name="TextBox 2"/>
          <p:cNvSpPr txBox="1"/>
          <p:nvPr/>
        </p:nvSpPr>
        <p:spPr>
          <a:xfrm>
            <a:off x="609600" y="2401344"/>
            <a:ext cx="8229600"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l"/>
            <a:r>
              <a:rPr lang="en-US" sz="1600" dirty="0">
                <a:latin typeface="Calibri" panose="020F0502020204030204" pitchFamily="34" charset="0"/>
                <a:cs typeface="Calibri" panose="020F0502020204030204" pitchFamily="34" charset="0"/>
              </a:rPr>
              <a:t>Project Manager, Clinical Health Services with Aetna</a:t>
            </a:r>
          </a:p>
          <a:p>
            <a:pPr algn="l"/>
            <a:r>
              <a:rPr lang="en-US" sz="1600" dirty="0">
                <a:latin typeface="Calibri" panose="020F0502020204030204" pitchFamily="34" charset="0"/>
                <a:cs typeface="Calibri" panose="020F0502020204030204" pitchFamily="34" charset="0"/>
              </a:rPr>
              <a:t>Jennifer Eva </a:t>
            </a:r>
          </a:p>
          <a:p>
            <a:pPr algn="l"/>
            <a:r>
              <a:rPr lang="en-US" sz="1600" dirty="0">
                <a:latin typeface="Calibri" panose="020F0502020204030204" pitchFamily="34" charset="0"/>
                <a:cs typeface="Calibri" panose="020F0502020204030204" pitchFamily="34" charset="0"/>
              </a:rPr>
              <a:t>304-348-9701</a:t>
            </a:r>
          </a:p>
          <a:p>
            <a:pPr algn="l"/>
            <a:r>
              <a:rPr lang="en-US" sz="1600" u="sng" dirty="0">
                <a:latin typeface="Calibri" panose="020F0502020204030204" pitchFamily="34" charset="0"/>
                <a:cs typeface="Calibri" panose="020F0502020204030204" pitchFamily="34" charset="0"/>
              </a:rPr>
              <a:t>Evaj@aetna.com</a:t>
            </a:r>
          </a:p>
          <a:p>
            <a:pPr algn="l"/>
            <a:endParaRPr lang="en-US" sz="1600" dirty="0">
              <a:latin typeface="Calibri" panose="020F0502020204030204" pitchFamily="34" charset="0"/>
              <a:cs typeface="Calibri" panose="020F0502020204030204" pitchFamily="34" charset="0"/>
            </a:endParaRPr>
          </a:p>
          <a:p>
            <a:r>
              <a:rPr lang="en-US" sz="1600" dirty="0">
                <a:latin typeface="Calibri" panose="020F0502020204030204" pitchFamily="34" charset="0"/>
                <a:cs typeface="Calibri" panose="020F0502020204030204" pitchFamily="34" charset="0"/>
              </a:rPr>
              <a:t>BMS Program Manager 1</a:t>
            </a:r>
          </a:p>
          <a:p>
            <a:pPr algn="l"/>
            <a:r>
              <a:rPr lang="en-US" sz="1600" dirty="0">
                <a:latin typeface="Calibri" panose="020F0502020204030204" pitchFamily="34" charset="0"/>
                <a:cs typeface="Calibri" panose="020F0502020204030204" pitchFamily="34" charset="0"/>
              </a:rPr>
              <a:t>Heather Cummings</a:t>
            </a:r>
          </a:p>
          <a:p>
            <a:pPr algn="l"/>
            <a:r>
              <a:rPr lang="en-US" sz="1600" dirty="0">
                <a:latin typeface="Calibri" panose="020F0502020204030204" pitchFamily="34" charset="0"/>
                <a:cs typeface="Calibri" panose="020F0502020204030204" pitchFamily="34" charset="0"/>
              </a:rPr>
              <a:t>304-356-4897</a:t>
            </a:r>
          </a:p>
          <a:p>
            <a:pPr algn="l"/>
            <a:r>
              <a:rPr lang="en-US" sz="1600" u="sng" dirty="0">
                <a:latin typeface="Calibri" panose="020F0502020204030204" pitchFamily="34" charset="0"/>
                <a:cs typeface="Calibri" panose="020F0502020204030204" pitchFamily="34" charset="0"/>
              </a:rPr>
              <a:t>Heather.d.cummings@wv.gov</a:t>
            </a:r>
          </a:p>
          <a:p>
            <a:pPr algn="l"/>
            <a:endParaRPr lang="en-US" sz="1600" dirty="0">
              <a:latin typeface="Calibri" panose="020F0502020204030204" pitchFamily="34" charset="0"/>
              <a:cs typeface="Calibri" panose="020F0502020204030204" pitchFamily="34" charset="0"/>
            </a:endParaRPr>
          </a:p>
          <a:p>
            <a:pPr algn="l"/>
            <a:r>
              <a:rPr lang="en-US" sz="1600" dirty="0">
                <a:latin typeface="Calibri" panose="020F0502020204030204" pitchFamily="34" charset="0"/>
                <a:cs typeface="Calibri" panose="020F0502020204030204" pitchFamily="34" charset="0"/>
              </a:rPr>
              <a:t>CSEDW Administrative Assistant</a:t>
            </a:r>
          </a:p>
          <a:p>
            <a:pPr algn="l"/>
            <a:r>
              <a:rPr lang="en-US" sz="1600" dirty="0">
                <a:latin typeface="Calibri" panose="020F0502020204030204" pitchFamily="34" charset="0"/>
                <a:cs typeface="Calibri" panose="020F0502020204030204" pitchFamily="34" charset="0"/>
              </a:rPr>
              <a:t>Amber Ingraham</a:t>
            </a:r>
          </a:p>
          <a:p>
            <a:pPr algn="l"/>
            <a:r>
              <a:rPr lang="en-US" sz="1600" dirty="0">
                <a:latin typeface="Calibri" panose="020F0502020204030204" pitchFamily="34" charset="0"/>
                <a:cs typeface="Calibri" panose="020F0502020204030204" pitchFamily="34" charset="0"/>
              </a:rPr>
              <a:t>304-343-9663 ext. 4483</a:t>
            </a:r>
          </a:p>
          <a:p>
            <a:pPr algn="l"/>
            <a:r>
              <a:rPr lang="en-US" sz="1600" u="sng" dirty="0">
                <a:latin typeface="Calibri" panose="020F0502020204030204" pitchFamily="34" charset="0"/>
                <a:cs typeface="Calibri" panose="020F0502020204030204" pitchFamily="34" charset="0"/>
              </a:rPr>
              <a:t>Aingraham@kepro.com</a:t>
            </a:r>
          </a:p>
        </p:txBody>
      </p:sp>
      <p:sp>
        <p:nvSpPr>
          <p:cNvPr id="6" name="TextBox 5"/>
          <p:cNvSpPr txBox="1"/>
          <p:nvPr/>
        </p:nvSpPr>
        <p:spPr>
          <a:xfrm>
            <a:off x="609600" y="1086372"/>
            <a:ext cx="8229600"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l"/>
            <a:r>
              <a:rPr lang="en-US" sz="1600" dirty="0">
                <a:latin typeface="Calibri" panose="020F0502020204030204" pitchFamily="34" charset="0"/>
                <a:cs typeface="Calibri" panose="020F0502020204030204" pitchFamily="34" charset="0"/>
              </a:rPr>
              <a:t>Director of Socially Necessary Services </a:t>
            </a:r>
          </a:p>
          <a:p>
            <a:pPr algn="l"/>
            <a:r>
              <a:rPr lang="en-US" sz="1600" dirty="0">
                <a:latin typeface="Calibri" panose="020F0502020204030204" pitchFamily="34" charset="0"/>
                <a:cs typeface="Calibri" panose="020F0502020204030204" pitchFamily="34" charset="0"/>
              </a:rPr>
              <a:t>Caroline Duckworth MSW, LCSW</a:t>
            </a:r>
          </a:p>
          <a:p>
            <a:pPr algn="l"/>
            <a:r>
              <a:rPr lang="en-US" sz="1600" dirty="0">
                <a:latin typeface="Calibri" panose="020F0502020204030204" pitchFamily="34" charset="0"/>
                <a:cs typeface="Calibri" panose="020F0502020204030204" pitchFamily="34" charset="0"/>
              </a:rPr>
              <a:t>304-343-9663 ext. 4418</a:t>
            </a:r>
          </a:p>
          <a:p>
            <a:pPr algn="l"/>
            <a:r>
              <a:rPr lang="en-US" sz="1600" dirty="0">
                <a:latin typeface="Calibri" panose="020F0502020204030204" pitchFamily="34" charset="0"/>
                <a:cs typeface="Calibri" panose="020F0502020204030204" pitchFamily="34" charset="0"/>
                <a:hlinkClick r:id="rId3"/>
              </a:rPr>
              <a:t>cgduckworth@kepro.com</a:t>
            </a:r>
            <a:r>
              <a:rPr lang="en-US" sz="1600" dirty="0">
                <a:latin typeface="Calibri" panose="020F0502020204030204" pitchFamily="34" charset="0"/>
                <a:cs typeface="Calibri" panose="020F0502020204030204" pitchFamily="34" charset="0"/>
              </a:rPr>
              <a:t> </a:t>
            </a:r>
          </a:p>
          <a:p>
            <a:pPr algn="l"/>
            <a:endParaRPr lang="en-US" sz="1600" dirty="0">
              <a:latin typeface="Calibri" panose="020F0502020204030204" pitchFamily="34" charset="0"/>
              <a:cs typeface="Calibri" panose="020F0502020204030204" pitchFamily="34" charset="0"/>
            </a:endParaRPr>
          </a:p>
        </p:txBody>
      </p:sp>
      <p:pic>
        <p:nvPicPr>
          <p:cNvPr id="5" name="Picture 4" descr="21E89B7">
            <a:extLst>
              <a:ext uri="{FF2B5EF4-FFF2-40B4-BE49-F238E27FC236}">
                <a16:creationId xmlns:a16="http://schemas.microsoft.com/office/drawing/2014/main" id="{E5E4169D-533C-4566-8CE7-3D2E30CFFEF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365540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ED1173E-7295-BB4F-B2FF-FB8DFA4BA478}"/>
              </a:ext>
            </a:extLst>
          </p:cNvPr>
          <p:cNvSpPr>
            <a:spLocks noGrp="1"/>
          </p:cNvSpPr>
          <p:nvPr>
            <p:ph type="title"/>
          </p:nvPr>
        </p:nvSpPr>
        <p:spPr/>
        <p:txBody>
          <a:bodyPr/>
          <a:lstStyle/>
          <a:p>
            <a:r>
              <a:rPr lang="en-US" dirty="0"/>
              <a:t>QUESTIONS?</a:t>
            </a:r>
          </a:p>
        </p:txBody>
      </p:sp>
      <p:sp>
        <p:nvSpPr>
          <p:cNvPr id="9" name="Text Placeholder 8">
            <a:extLst>
              <a:ext uri="{FF2B5EF4-FFF2-40B4-BE49-F238E27FC236}">
                <a16:creationId xmlns:a16="http://schemas.microsoft.com/office/drawing/2014/main" id="{CC2C84BC-63B4-4145-8D51-4F380D1306C0}"/>
              </a:ext>
            </a:extLst>
          </p:cNvPr>
          <p:cNvSpPr>
            <a:spLocks noGrp="1"/>
          </p:cNvSpPr>
          <p:nvPr>
            <p:ph type="body" idx="1"/>
          </p:nvPr>
        </p:nvSpPr>
        <p:spPr/>
        <p:txBody>
          <a:bodyPr/>
          <a:lstStyle/>
          <a:p>
            <a:r>
              <a:rPr lang="en-US" dirty="0"/>
              <a:t>Discussion on Next steps</a:t>
            </a:r>
          </a:p>
        </p:txBody>
      </p:sp>
      <p:pic>
        <p:nvPicPr>
          <p:cNvPr id="4" name="Picture 3" descr="21E89B7">
            <a:extLst>
              <a:ext uri="{FF2B5EF4-FFF2-40B4-BE49-F238E27FC236}">
                <a16:creationId xmlns:a16="http://schemas.microsoft.com/office/drawing/2014/main" id="{BB11DFDF-4352-4674-BE00-DB55AA022B0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1000300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285750" indent="-285750">
              <a:buFont typeface="Wingdings" panose="05000000000000000000" pitchFamily="2" charset="2"/>
              <a:buChar char="v"/>
            </a:pPr>
            <a:r>
              <a:rPr lang="en-US" dirty="0"/>
              <a:t>What is serious emotional disorder?</a:t>
            </a:r>
          </a:p>
          <a:p>
            <a:pPr>
              <a:buFont typeface="Wingdings" panose="05000000000000000000" pitchFamily="2" charset="2"/>
              <a:buChar char="v"/>
            </a:pPr>
            <a:r>
              <a:rPr lang="en-US" dirty="0"/>
              <a:t>CSEDW primary goals</a:t>
            </a:r>
          </a:p>
          <a:p>
            <a:pPr>
              <a:buFont typeface="Wingdings" panose="05000000000000000000" pitchFamily="2" charset="2"/>
              <a:buChar char="v"/>
            </a:pPr>
            <a:r>
              <a:rPr lang="en-US" dirty="0"/>
              <a:t>CSEDW eligibility criteria </a:t>
            </a:r>
          </a:p>
          <a:p>
            <a:pPr>
              <a:buFont typeface="Wingdings" panose="05000000000000000000" pitchFamily="2" charset="2"/>
              <a:buChar char="v"/>
            </a:pPr>
            <a:r>
              <a:rPr lang="en-US" dirty="0"/>
              <a:t>CSEDW medical eligibility criteria </a:t>
            </a:r>
          </a:p>
          <a:p>
            <a:pPr>
              <a:buFont typeface="Wingdings" panose="05000000000000000000" pitchFamily="2" charset="2"/>
              <a:buChar char="v"/>
            </a:pPr>
            <a:r>
              <a:rPr lang="en-US" dirty="0"/>
              <a:t>CSEDW services </a:t>
            </a:r>
          </a:p>
          <a:p>
            <a:pPr>
              <a:buFont typeface="Wingdings" panose="05000000000000000000" pitchFamily="2" charset="2"/>
              <a:buChar char="v"/>
            </a:pPr>
            <a:r>
              <a:rPr lang="en-US" dirty="0"/>
              <a:t>Person Centered Service Planning</a:t>
            </a:r>
          </a:p>
          <a:p>
            <a:pPr>
              <a:buFont typeface="Wingdings" panose="05000000000000000000" pitchFamily="2" charset="2"/>
              <a:buChar char="v"/>
            </a:pPr>
            <a:r>
              <a:rPr lang="en-US" dirty="0"/>
              <a:t>Provider Reviews</a:t>
            </a:r>
          </a:p>
          <a:p>
            <a:pPr>
              <a:buFont typeface="Wingdings" panose="05000000000000000000" pitchFamily="2" charset="2"/>
              <a:buChar char="v"/>
            </a:pPr>
            <a:r>
              <a:rPr lang="en-US" dirty="0"/>
              <a:t>Annual Re-Assessments</a:t>
            </a:r>
          </a:p>
          <a:p>
            <a:pPr>
              <a:buFont typeface="Wingdings" panose="05000000000000000000" pitchFamily="2" charset="2"/>
              <a:buChar char="v"/>
            </a:pPr>
            <a:r>
              <a:rPr lang="en-US" dirty="0"/>
              <a:t>Provider question and comment period</a:t>
            </a:r>
          </a:p>
          <a:p>
            <a:endParaRPr lang="en-US" dirty="0"/>
          </a:p>
        </p:txBody>
      </p:sp>
      <p:pic>
        <p:nvPicPr>
          <p:cNvPr id="4" name="Picture 3" descr="21E89B7">
            <a:extLst>
              <a:ext uri="{FF2B5EF4-FFF2-40B4-BE49-F238E27FC236}">
                <a16:creationId xmlns:a16="http://schemas.microsoft.com/office/drawing/2014/main" id="{5EBC99B9-5482-4109-8FCD-D7B7AE9F600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291378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serious emotional disorder ?</a:t>
            </a:r>
          </a:p>
        </p:txBody>
      </p:sp>
      <p:sp>
        <p:nvSpPr>
          <p:cNvPr id="3" name="Content Placeholder 2"/>
          <p:cNvSpPr>
            <a:spLocks noGrp="1"/>
          </p:cNvSpPr>
          <p:nvPr>
            <p:ph idx="1"/>
          </p:nvPr>
        </p:nvSpPr>
        <p:spPr>
          <a:xfrm>
            <a:off x="381000" y="1100628"/>
            <a:ext cx="8077200" cy="4461972"/>
          </a:xfrm>
        </p:spPr>
        <p:txBody>
          <a:bodyPr>
            <a:noAutofit/>
          </a:bodyPr>
          <a:lstStyle/>
          <a:p>
            <a:pPr algn="just"/>
            <a:r>
              <a:rPr lang="en-US" sz="2400" dirty="0"/>
              <a:t>    </a:t>
            </a:r>
            <a:r>
              <a:rPr lang="en-US" sz="2400" b="0" dirty="0"/>
              <a:t>West Virginia defines the term “children with serious emotional disorder” as children from age 3-21 who currently, or at any time in the past year, have had a diagnosable mental, behavioral, or emotional disorder of sufficient duration to meet the diagnostic criteria specified within the Diagnostic and Statistical Manual of Mental Disorders (of ICD equivalent) that  is current at the date of the evaluation that results in functional impairment, which substantially interferes with or limits the child’s role or functioning in family, school and /or community activates. </a:t>
            </a:r>
          </a:p>
        </p:txBody>
      </p:sp>
      <p:pic>
        <p:nvPicPr>
          <p:cNvPr id="4" name="Picture 3" descr="21E89B7">
            <a:extLst>
              <a:ext uri="{FF2B5EF4-FFF2-40B4-BE49-F238E27FC236}">
                <a16:creationId xmlns:a16="http://schemas.microsoft.com/office/drawing/2014/main" id="{EE23BC95-AB98-4355-813B-5C59A3643B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220121630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Csedw</a:t>
            </a:r>
            <a:r>
              <a:rPr lang="en-US" dirty="0"/>
              <a:t> Primary Goals </a:t>
            </a:r>
          </a:p>
        </p:txBody>
      </p:sp>
      <p:sp>
        <p:nvSpPr>
          <p:cNvPr id="3" name="Content Placeholder 2"/>
          <p:cNvSpPr>
            <a:spLocks noGrp="1"/>
          </p:cNvSpPr>
          <p:nvPr>
            <p:ph idx="1"/>
          </p:nvPr>
        </p:nvSpPr>
        <p:spPr>
          <a:xfrm>
            <a:off x="609600" y="1219200"/>
            <a:ext cx="7734300" cy="4343400"/>
          </a:xfrm>
        </p:spPr>
        <p:txBody>
          <a:bodyPr>
            <a:normAutofit fontScale="92500"/>
          </a:bodyPr>
          <a:lstStyle/>
          <a:p>
            <a:pPr>
              <a:buFont typeface="Wingdings" panose="05000000000000000000" pitchFamily="2" charset="2"/>
              <a:buChar char="§"/>
              <a:defRPr/>
            </a:pPr>
            <a:r>
              <a:rPr lang="en-US" altLang="en-US" sz="2400" b="0" dirty="0"/>
              <a:t>The CSEDW’s primary goal is to support children with severe emotional disorders by helping to keep them with their families, in their home and with a support network while receiving the services they need to improve their outcomes.</a:t>
            </a:r>
          </a:p>
          <a:p>
            <a:pPr>
              <a:buFont typeface="Wingdings" panose="05000000000000000000" pitchFamily="2" charset="2"/>
              <a:buChar char="§"/>
              <a:defRPr/>
            </a:pPr>
            <a:r>
              <a:rPr lang="en-US" altLang="en-US" sz="2400" b="0" dirty="0"/>
              <a:t>This waiver prioritizes children/youth with serious emotional disorder (SED) who are placed in Psychiatric Rehabilitation Treatment Facilities (PRTFs) or other residential treatment providers out-of-state, and those who are in such facilities in state. </a:t>
            </a:r>
          </a:p>
          <a:p>
            <a:pPr>
              <a:buFont typeface="Wingdings" panose="05000000000000000000" pitchFamily="2" charset="2"/>
              <a:buChar char="§"/>
              <a:defRPr/>
            </a:pPr>
            <a:r>
              <a:rPr lang="en-US" altLang="en-US" sz="2400" b="0" dirty="0"/>
              <a:t>Medicaid-eligible children with SED who are at risk of residential placement will become the target group after children in placement are prioritized.</a:t>
            </a:r>
          </a:p>
          <a:p>
            <a:endParaRPr lang="en-US" dirty="0"/>
          </a:p>
        </p:txBody>
      </p:sp>
      <p:pic>
        <p:nvPicPr>
          <p:cNvPr id="4" name="Picture 3" descr="21E89B7">
            <a:extLst>
              <a:ext uri="{FF2B5EF4-FFF2-40B4-BE49-F238E27FC236}">
                <a16:creationId xmlns:a16="http://schemas.microsoft.com/office/drawing/2014/main" id="{49765CB4-601B-4D97-920A-069FB720B1B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1181681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this waiver different? </a:t>
            </a:r>
          </a:p>
        </p:txBody>
      </p:sp>
      <p:sp>
        <p:nvSpPr>
          <p:cNvPr id="3" name="Content Placeholder 2"/>
          <p:cNvSpPr>
            <a:spLocks noGrp="1"/>
          </p:cNvSpPr>
          <p:nvPr>
            <p:ph idx="1"/>
          </p:nvPr>
        </p:nvSpPr>
        <p:spPr>
          <a:xfrm>
            <a:off x="822960" y="1100628"/>
            <a:ext cx="7520940" cy="4538172"/>
          </a:xfrm>
        </p:spPr>
        <p:txBody>
          <a:bodyPr>
            <a:normAutofit/>
          </a:bodyPr>
          <a:lstStyle/>
          <a:p>
            <a:pPr>
              <a:buFont typeface="Wingdings" panose="05000000000000000000" pitchFamily="2" charset="2"/>
              <a:buChar char="§"/>
            </a:pPr>
            <a:r>
              <a:rPr lang="en-US" sz="2400" b="0" dirty="0"/>
              <a:t>CSED Waiver is meant to be short-term </a:t>
            </a:r>
          </a:p>
          <a:p>
            <a:pPr>
              <a:buFont typeface="Wingdings" panose="05000000000000000000" pitchFamily="2" charset="2"/>
              <a:buChar char="§"/>
            </a:pPr>
            <a:r>
              <a:rPr lang="en-US" sz="2400" b="0" dirty="0"/>
              <a:t>If for any reason the member is discharged from CSEDW services, they are still eligible to reapply for services as long as it is before the members 21</a:t>
            </a:r>
            <a:r>
              <a:rPr lang="en-US" sz="2400" b="0" baseline="30000" dirty="0"/>
              <a:t>st</a:t>
            </a:r>
            <a:r>
              <a:rPr lang="en-US" sz="2400" b="0" dirty="0"/>
              <a:t> birthday</a:t>
            </a:r>
          </a:p>
          <a:p>
            <a:pPr>
              <a:buFont typeface="Wingdings" panose="05000000000000000000" pitchFamily="2" charset="2"/>
              <a:buChar char="§"/>
            </a:pPr>
            <a:r>
              <a:rPr lang="en-US" sz="2400" b="0" dirty="0"/>
              <a:t>Focuses on family and community supports</a:t>
            </a:r>
          </a:p>
          <a:p>
            <a:pPr>
              <a:buFont typeface="Wingdings" panose="05000000000000000000" pitchFamily="2" charset="2"/>
              <a:buChar char="§"/>
            </a:pPr>
            <a:r>
              <a:rPr lang="en-US" sz="2400" b="0" dirty="0"/>
              <a:t>Once the youth reaches age 15, the team assists with transition planning which focuses on vocational or higher education goals to prepare the youth for independence</a:t>
            </a:r>
            <a:endParaRPr lang="en-US" b="0" dirty="0"/>
          </a:p>
        </p:txBody>
      </p:sp>
      <p:pic>
        <p:nvPicPr>
          <p:cNvPr id="4" name="Picture 3" descr="21E89B7">
            <a:extLst>
              <a:ext uri="{FF2B5EF4-FFF2-40B4-BE49-F238E27FC236}">
                <a16:creationId xmlns:a16="http://schemas.microsoft.com/office/drawing/2014/main" id="{526065B4-B2EB-4896-8769-84F17089A79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1765013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service organization (</a:t>
            </a:r>
            <a:r>
              <a:rPr lang="en-US" dirty="0" err="1"/>
              <a:t>Aso</a:t>
            </a:r>
            <a:r>
              <a:rPr lang="en-US" dirty="0"/>
              <a:t>)</a:t>
            </a:r>
          </a:p>
        </p:txBody>
      </p:sp>
      <p:sp>
        <p:nvSpPr>
          <p:cNvPr id="3" name="Content Placeholder 2"/>
          <p:cNvSpPr>
            <a:spLocks noGrp="1"/>
          </p:cNvSpPr>
          <p:nvPr>
            <p:ph idx="1"/>
          </p:nvPr>
        </p:nvSpPr>
        <p:spPr>
          <a:xfrm>
            <a:off x="563880" y="922867"/>
            <a:ext cx="8039100" cy="4461972"/>
          </a:xfrm>
        </p:spPr>
        <p:txBody>
          <a:bodyPr>
            <a:noAutofit/>
          </a:bodyPr>
          <a:lstStyle/>
          <a:p>
            <a:pPr>
              <a:buFont typeface="Wingdings" panose="05000000000000000000" pitchFamily="2" charset="2"/>
              <a:buChar char="§"/>
            </a:pPr>
            <a:r>
              <a:rPr lang="en-US" sz="2400" b="0" dirty="0"/>
              <a:t>Conducts trainings to providers, parents, community members, </a:t>
            </a:r>
            <a:r>
              <a:rPr lang="en-US" sz="2400" b="0" dirty="0" err="1"/>
              <a:t>ect</a:t>
            </a:r>
            <a:r>
              <a:rPr lang="en-US" sz="2400" b="0" dirty="0"/>
              <a:t>. </a:t>
            </a:r>
          </a:p>
          <a:p>
            <a:pPr>
              <a:buFont typeface="Wingdings" panose="05000000000000000000" pitchFamily="2" charset="2"/>
              <a:buChar char="§"/>
            </a:pPr>
            <a:r>
              <a:rPr lang="en-US" sz="2400" b="0" dirty="0"/>
              <a:t>Performs Annual Member Re-Assessments to determine medical re-eligibility</a:t>
            </a:r>
          </a:p>
          <a:p>
            <a:pPr>
              <a:buFont typeface="Wingdings" panose="05000000000000000000" pitchFamily="2" charset="2"/>
              <a:buChar char="§"/>
            </a:pPr>
            <a:r>
              <a:rPr lang="en-US" sz="2400" b="0" dirty="0"/>
              <a:t>Providers Audits, Plan of Corrections, and subsequent trainings if needed</a:t>
            </a:r>
          </a:p>
          <a:p>
            <a:pPr>
              <a:buFont typeface="Wingdings" panose="05000000000000000000" pitchFamily="2" charset="2"/>
              <a:buChar char="§"/>
            </a:pPr>
            <a:r>
              <a:rPr lang="en-US" sz="2400" b="0" dirty="0"/>
              <a:t>Provides technical assistance and trainings for </a:t>
            </a:r>
            <a:r>
              <a:rPr lang="en-US" sz="2400" b="0" dirty="0" err="1"/>
              <a:t>Atrezzo</a:t>
            </a:r>
            <a:endParaRPr lang="en-US" sz="2400" b="0" dirty="0"/>
          </a:p>
          <a:p>
            <a:pPr>
              <a:buFont typeface="Wingdings" panose="05000000000000000000" pitchFamily="2" charset="2"/>
              <a:buChar char="§"/>
            </a:pPr>
            <a:r>
              <a:rPr lang="en-US" sz="2400" b="0" dirty="0"/>
              <a:t>Manage enrollment</a:t>
            </a:r>
          </a:p>
        </p:txBody>
      </p:sp>
      <p:pic>
        <p:nvPicPr>
          <p:cNvPr id="4" name="Picture 3" descr="21E89B7">
            <a:extLst>
              <a:ext uri="{FF2B5EF4-FFF2-40B4-BE49-F238E27FC236}">
                <a16:creationId xmlns:a16="http://schemas.microsoft.com/office/drawing/2014/main" id="{1382B1D5-97EA-453A-B5A8-F0CF6C8D899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2772209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 database</a:t>
            </a:r>
          </a:p>
        </p:txBody>
      </p:sp>
      <p:sp>
        <p:nvSpPr>
          <p:cNvPr id="3" name="Content Placeholder 2"/>
          <p:cNvSpPr>
            <a:spLocks noGrp="1"/>
          </p:cNvSpPr>
          <p:nvPr>
            <p:ph idx="1"/>
          </p:nvPr>
        </p:nvSpPr>
        <p:spPr>
          <a:xfrm>
            <a:off x="278130" y="914400"/>
            <a:ext cx="8610600" cy="4800600"/>
          </a:xfrm>
        </p:spPr>
        <p:txBody>
          <a:bodyPr>
            <a:noAutofit/>
          </a:bodyPr>
          <a:lstStyle/>
          <a:p>
            <a:pPr>
              <a:buFont typeface="Wingdings" panose="05000000000000000000" pitchFamily="2" charset="2"/>
              <a:buChar char="§"/>
            </a:pPr>
            <a:r>
              <a:rPr lang="en-US" sz="2400" b="0" dirty="0"/>
              <a:t>Starting February 1</a:t>
            </a:r>
            <a:r>
              <a:rPr lang="en-US" sz="2400" b="0" baseline="30000" dirty="0"/>
              <a:t>st</a:t>
            </a:r>
            <a:r>
              <a:rPr lang="en-US" sz="2400" b="0" dirty="0"/>
              <a:t>, 2020 a new software system will be utilized for CSEDW called </a:t>
            </a:r>
            <a:r>
              <a:rPr lang="en-US" sz="2400" b="0" dirty="0" err="1"/>
              <a:t>Atrezzo</a:t>
            </a:r>
            <a:r>
              <a:rPr lang="en-US" sz="2400" b="0" dirty="0"/>
              <a:t>. </a:t>
            </a:r>
          </a:p>
          <a:p>
            <a:pPr>
              <a:buFont typeface="Wingdings" panose="05000000000000000000" pitchFamily="2" charset="2"/>
              <a:buChar char="§"/>
            </a:pPr>
            <a:r>
              <a:rPr lang="en-US" sz="2400" b="0" dirty="0" err="1"/>
              <a:t>Atrezzo</a:t>
            </a:r>
            <a:r>
              <a:rPr lang="en-US" sz="2400" b="0" dirty="0"/>
              <a:t> will be used instead of </a:t>
            </a:r>
            <a:r>
              <a:rPr lang="en-US" sz="2400" b="0" dirty="0" err="1"/>
              <a:t>CareConnection</a:t>
            </a:r>
            <a:r>
              <a:rPr lang="en-US" sz="2400" b="0" dirty="0"/>
              <a:t> for the CSED Waiver. </a:t>
            </a:r>
          </a:p>
          <a:p>
            <a:pPr>
              <a:buFont typeface="Wingdings" panose="05000000000000000000" pitchFamily="2" charset="2"/>
              <a:buChar char="§"/>
            </a:pPr>
            <a:r>
              <a:rPr lang="en-US" sz="2400" b="0" dirty="0"/>
              <a:t>Trainings will be available via webinars, Skype, or in person with KEPRO staff. </a:t>
            </a:r>
          </a:p>
          <a:p>
            <a:pPr>
              <a:buFont typeface="Wingdings" panose="05000000000000000000" pitchFamily="2" charset="2"/>
              <a:buChar char="§"/>
            </a:pPr>
            <a:r>
              <a:rPr lang="en-US" sz="2400" b="0" dirty="0"/>
              <a:t>KEPRO staff will track eligibility and referrals. </a:t>
            </a:r>
          </a:p>
          <a:p>
            <a:pPr>
              <a:buFont typeface="Wingdings" panose="05000000000000000000" pitchFamily="2" charset="2"/>
              <a:buChar char="§"/>
            </a:pPr>
            <a:r>
              <a:rPr lang="en-US" sz="2400" b="0" dirty="0"/>
              <a:t>Independent Evaluators will automatically gain access to </a:t>
            </a:r>
            <a:r>
              <a:rPr lang="en-US" sz="2400" b="0" dirty="0" err="1"/>
              <a:t>Atrezzo</a:t>
            </a:r>
            <a:r>
              <a:rPr lang="en-US" sz="2400" b="0" dirty="0"/>
              <a:t> once they self enroll. </a:t>
            </a:r>
          </a:p>
          <a:p>
            <a:pPr>
              <a:buFont typeface="Wingdings" panose="05000000000000000000" pitchFamily="2" charset="2"/>
              <a:buChar char="§"/>
            </a:pPr>
            <a:r>
              <a:rPr lang="en-US" sz="2400" b="0" dirty="0"/>
              <a:t>Supervisors can then give access to support staff who need access. </a:t>
            </a:r>
          </a:p>
        </p:txBody>
      </p:sp>
      <p:pic>
        <p:nvPicPr>
          <p:cNvPr id="4" name="Picture 3" descr="21E89B7">
            <a:extLst>
              <a:ext uri="{FF2B5EF4-FFF2-40B4-BE49-F238E27FC236}">
                <a16:creationId xmlns:a16="http://schemas.microsoft.com/office/drawing/2014/main" id="{94F954BE-8A2D-40D8-938D-1F95161D245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3564" y="5943601"/>
            <a:ext cx="4114800" cy="829424"/>
          </a:xfrm>
          <a:prstGeom prst="rect">
            <a:avLst/>
          </a:prstGeom>
          <a:noFill/>
          <a:ln>
            <a:noFill/>
          </a:ln>
        </p:spPr>
      </p:pic>
    </p:spTree>
    <p:extLst>
      <p:ext uri="{BB962C8B-B14F-4D97-AF65-F5344CB8AC3E}">
        <p14:creationId xmlns:p14="http://schemas.microsoft.com/office/powerpoint/2010/main" val="1744467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PRO Slide Deck Template">
  <a:themeElements>
    <a:clrScheme name="Custom 5">
      <a:dk1>
        <a:srgbClr val="000000"/>
      </a:dk1>
      <a:lt1>
        <a:srgbClr val="FFFFFF"/>
      </a:lt1>
      <a:dk2>
        <a:srgbClr val="434342"/>
      </a:dk2>
      <a:lt2>
        <a:srgbClr val="CDD7D9"/>
      </a:lt2>
      <a:accent1>
        <a:srgbClr val="AD9F8A"/>
      </a:accent1>
      <a:accent2>
        <a:srgbClr val="ED8B00"/>
      </a:accent2>
      <a:accent3>
        <a:srgbClr val="002855"/>
      </a:accent3>
      <a:accent4>
        <a:srgbClr val="7C984A"/>
      </a:accent4>
      <a:accent5>
        <a:srgbClr val="C2AD8D"/>
      </a:accent5>
      <a:accent6>
        <a:srgbClr val="002855"/>
      </a:accent6>
      <a:hlink>
        <a:srgbClr val="002855"/>
      </a:hlink>
      <a:folHlink>
        <a:srgbClr val="ED8B00"/>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txDef>
      <a:spPr>
        <a:noFill/>
      </a:spPr>
      <a:bodyPr wrap="square" rtlCol="0">
        <a:spAutoFit/>
      </a:bodyPr>
      <a:lstStyle>
        <a:defPPr algn="l">
          <a:defRPr sz="1600" dirty="0">
            <a:latin typeface="Calibri" panose="020F0502020204030204" pitchFamily="34" charset="0"/>
            <a:cs typeface="Calibri" panose="020F050202020403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521616910C1A4E9523BCC327AFD7E5" ma:contentTypeVersion="10" ma:contentTypeDescription="Create a new document." ma:contentTypeScope="" ma:versionID="20ee79a29e666e64be5893525ce7b9a9">
  <xsd:schema xmlns:xsd="http://www.w3.org/2001/XMLSchema" xmlns:xs="http://www.w3.org/2001/XMLSchema" xmlns:p="http://schemas.microsoft.com/office/2006/metadata/properties" xmlns:ns1="6c2cd7e1-ffa7-45e4-89b8-ea033ba16a0d" xmlns:ns2="http://schemas.microsoft.com/sharepoint/v3" xmlns:ns3="83255572-2c2a-4b33-ad0d-c1765e97059b" targetNamespace="http://schemas.microsoft.com/office/2006/metadata/properties" ma:root="true" ma:fieldsID="51633c2f41f29319da2d572fe290c60d" ns1:_="" ns2:_="" ns3:_="">
    <xsd:import namespace="6c2cd7e1-ffa7-45e4-89b8-ea033ba16a0d"/>
    <xsd:import namespace="http://schemas.microsoft.com/sharepoint/v3"/>
    <xsd:import namespace="83255572-2c2a-4b33-ad0d-c1765e97059b"/>
    <xsd:element name="properties">
      <xsd:complexType>
        <xsd:sequence>
          <xsd:element name="documentManagement">
            <xsd:complexType>
              <xsd:all>
                <xsd:element ref="ns1:Newsletter_x0020_Name" minOccurs="0"/>
                <xsd:element ref="ns1:Category" minOccurs="0"/>
                <xsd:element ref="ns2:PublishingStartDate" minOccurs="0"/>
                <xsd:element ref="ns2:PublishingExpirationDate" minOccurs="0"/>
                <xsd:element ref="ns1:MediaServiceMetadata" minOccurs="0"/>
                <xsd:element ref="ns1:MediaServiceFastMetadata" minOccurs="0"/>
                <xsd:element ref="ns1:MediaServiceDateTaken" minOccurs="0"/>
                <xsd:element ref="ns1:MediaServiceAutoTags" minOccurs="0"/>
                <xsd:element ref="ns1:Rank"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cd7e1-ffa7-45e4-89b8-ea033ba16a0d" elementFormDefault="qualified">
    <xsd:import namespace="http://schemas.microsoft.com/office/2006/documentManagement/types"/>
    <xsd:import namespace="http://schemas.microsoft.com/office/infopath/2007/PartnerControls"/>
    <xsd:element name="Newsletter_x0020_Name" ma:index="0" nillable="true" ma:displayName="Newsletter Name" ma:format="Dropdown" ma:indexed="true" ma:internalName="Newsletter_x0020_Name">
      <xsd:simpleType>
        <xsd:restriction base="dms:Choice">
          <xsd:enumeration value="KEPRO 360° - Focused on You"/>
          <xsd:enumeration value="In-Focus: Corporate Compliance &amp; Ethics"/>
          <xsd:enumeration value="EAP - Solutions - Manager Newsletter"/>
          <xsd:enumeration value="EAP - Balance - Employee Newsletter"/>
          <xsd:enumeration value="KEPRO Connect Ohio"/>
          <xsd:enumeration value="OHPCC Healthy Together"/>
          <xsd:enumeration value="HCQU Cares"/>
          <xsd:enumeration value="HCQU Cares: Nursing Edition"/>
          <xsd:enumeration value="VA Insider"/>
        </xsd:restriction>
      </xsd:simpleType>
    </xsd:element>
    <xsd:element name="Category" ma:index="3" nillable="true" ma:displayName="Category" ma:internalName="Category">
      <xsd:complexType>
        <xsd:complexContent>
          <xsd:extension base="dms:MultiChoice">
            <xsd:sequence>
              <xsd:element name="Value" maxOccurs="unbounded" minOccurs="0" nillable="true">
                <xsd:simpleType>
                  <xsd:restriction base="dms:Choice">
                    <xsd:enumeration value="Graphics"/>
                    <xsd:enumeration value="Logos"/>
                    <xsd:enumeration value="Marketing Slicks"/>
                    <xsd:enumeration value="Newsletters"/>
                    <xsd:enumeration value="Templates"/>
                    <xsd:enumeration value="Quicklinks"/>
                    <xsd:enumeration value="Guides"/>
                  </xsd:restriction>
                </xsd:simpleType>
              </xsd:element>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Rank" ma:index="16" nillable="true" ma:displayName="Rank" ma:decimals="0" ma:description="This is to prioritize the list of newsletters so that we can control which newsletter folder is at the top of the list in the view." ma:internalName="Rank">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3255572-2c2a-4b33-ad0d-c1765e97059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Content Typ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Newsletter_x0020_Name xmlns="6c2cd7e1-ffa7-45e4-89b8-ea033ba16a0d" xsi:nil="true"/>
    <Category xmlns="6c2cd7e1-ffa7-45e4-89b8-ea033ba16a0d"/>
    <Rank xmlns="6c2cd7e1-ffa7-45e4-89b8-ea033ba16a0d" xsi:nil="true"/>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CC3C335-7915-4704-8C61-0F0ECF090A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2cd7e1-ffa7-45e4-89b8-ea033ba16a0d"/>
    <ds:schemaRef ds:uri="http://schemas.microsoft.com/sharepoint/v3"/>
    <ds:schemaRef ds:uri="83255572-2c2a-4b33-ad0d-c1765e9705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A89F61-58C0-461F-9AE1-0BCDD16401CF}">
  <ds:schemaRef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terms/"/>
    <ds:schemaRef ds:uri="http://purl.org/dc/elements/1.1/"/>
    <ds:schemaRef ds:uri="83255572-2c2a-4b33-ad0d-c1765e97059b"/>
    <ds:schemaRef ds:uri="http://www.w3.org/XML/1998/namespace"/>
    <ds:schemaRef ds:uri="http://schemas.microsoft.com/sharepoint/v3"/>
    <ds:schemaRef ds:uri="6c2cd7e1-ffa7-45e4-89b8-ea033ba16a0d"/>
    <ds:schemaRef ds:uri="http://purl.org/dc/dcmitype/"/>
  </ds:schemaRefs>
</ds:datastoreItem>
</file>

<file path=customXml/itemProps3.xml><?xml version="1.0" encoding="utf-8"?>
<ds:datastoreItem xmlns:ds="http://schemas.openxmlformats.org/officeDocument/2006/customXml" ds:itemID="{C94B156C-10B5-4269-8891-A39465B85B2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Angles</Template>
  <TotalTime>28533</TotalTime>
  <Words>5009</Words>
  <Application>Microsoft Office PowerPoint</Application>
  <PresentationFormat>On-screen Show (4:3)</PresentationFormat>
  <Paragraphs>319</Paragraphs>
  <Slides>33</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DIN Pro Cond Bold</vt:lpstr>
      <vt:lpstr>DIN Pro Regular</vt:lpstr>
      <vt:lpstr>Palatino Linotype</vt:lpstr>
      <vt:lpstr>Wingdings</vt:lpstr>
      <vt:lpstr>KEPRO Slide Deck Template</vt:lpstr>
      <vt:lpstr>Children with serious emotional disorder (csedw)</vt:lpstr>
      <vt:lpstr>PowerPoint Presentation</vt:lpstr>
      <vt:lpstr>PowerPoint Presentation</vt:lpstr>
      <vt:lpstr>AGENDA</vt:lpstr>
      <vt:lpstr>What is serious emotional disorder ?</vt:lpstr>
      <vt:lpstr>Csedw Primary Goals </vt:lpstr>
      <vt:lpstr>How is this waiver different? </vt:lpstr>
      <vt:lpstr>Administrative service organization (Aso)</vt:lpstr>
      <vt:lpstr>Client database</vt:lpstr>
      <vt:lpstr>Managed care organization responsibilities (MCO)</vt:lpstr>
      <vt:lpstr>Csedw eligibility criteria</vt:lpstr>
      <vt:lpstr>Csedw Medical eligibility criteria</vt:lpstr>
      <vt:lpstr>Eligibility flowchart</vt:lpstr>
      <vt:lpstr>Eligibility flowchart cont. </vt:lpstr>
      <vt:lpstr>Annual re-determination</vt:lpstr>
      <vt:lpstr>Csedw Services and rates</vt:lpstr>
      <vt:lpstr>Denials and appeals</vt:lpstr>
      <vt:lpstr>Complaints and grievances process</vt:lpstr>
      <vt:lpstr>Person Centered Service planning </vt:lpstr>
      <vt:lpstr>Initial Person-centered service plan (PCSP)</vt:lpstr>
      <vt:lpstr>Master person-centered service plan (PCSP)</vt:lpstr>
      <vt:lpstr>Significant life event pcspt meeting</vt:lpstr>
      <vt:lpstr>Discharge/transfer planning</vt:lpstr>
      <vt:lpstr>Rights</vt:lpstr>
      <vt:lpstr>responsibilities</vt:lpstr>
      <vt:lpstr>Provider reviews</vt:lpstr>
      <vt:lpstr>Corrective action plan - cap</vt:lpstr>
      <vt:lpstr>Abuse &amp; neglect</vt:lpstr>
      <vt:lpstr>Performance management measures</vt:lpstr>
      <vt:lpstr>Csedw timeline</vt:lpstr>
      <vt:lpstr>“who do we call with questions?”</vt:lpstr>
      <vt:lpstr>“who do we call with questions?”</vt:lpstr>
      <vt:lpstr>QUESTIONS?</vt:lpstr>
    </vt:vector>
  </TitlesOfParts>
  <Company>HBGSCCM001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Hall, Sierra</dc:creator>
  <cp:lastModifiedBy>Amber Ingraham</cp:lastModifiedBy>
  <cp:revision>541</cp:revision>
  <cp:lastPrinted>2019-03-27T20:33:45Z</cp:lastPrinted>
  <dcterms:created xsi:type="dcterms:W3CDTF">2016-09-01T15:48:52Z</dcterms:created>
  <dcterms:modified xsi:type="dcterms:W3CDTF">2021-04-16T17:52:04Z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0x010100FC521616910C1A4E9523BCC327AFD7E5</vt:lpwstr>
  </property>
</Properties>
</file>