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 id="2147483781" r:id="rId5"/>
  </p:sldMasterIdLst>
  <p:notesMasterIdLst>
    <p:notesMasterId r:id="rId29"/>
  </p:notesMasterIdLst>
  <p:handoutMasterIdLst>
    <p:handoutMasterId r:id="rId30"/>
  </p:handoutMasterIdLst>
  <p:sldIdLst>
    <p:sldId id="269" r:id="rId6"/>
    <p:sldId id="347" r:id="rId7"/>
    <p:sldId id="348" r:id="rId8"/>
    <p:sldId id="349" r:id="rId9"/>
    <p:sldId id="372" r:id="rId10"/>
    <p:sldId id="371" r:id="rId11"/>
    <p:sldId id="351" r:id="rId12"/>
    <p:sldId id="352" r:id="rId13"/>
    <p:sldId id="353" r:id="rId14"/>
    <p:sldId id="354" r:id="rId15"/>
    <p:sldId id="355" r:id="rId16"/>
    <p:sldId id="356" r:id="rId17"/>
    <p:sldId id="357" r:id="rId18"/>
    <p:sldId id="369" r:id="rId19"/>
    <p:sldId id="370" r:id="rId20"/>
    <p:sldId id="359" r:id="rId21"/>
    <p:sldId id="368" r:id="rId22"/>
    <p:sldId id="360" r:id="rId23"/>
    <p:sldId id="361" r:id="rId24"/>
    <p:sldId id="363" r:id="rId25"/>
    <p:sldId id="364" r:id="rId26"/>
    <p:sldId id="366" r:id="rId27"/>
    <p:sldId id="367"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Open Sans" panose="020B0606030504020204" pitchFamily="34" charset="0"/>
      <p:regular r:id="rId37"/>
      <p:bold r:id="rId38"/>
      <p:italic r:id="rId39"/>
      <p:boldItalic r:id="rId40"/>
    </p:embeddedFont>
    <p:embeddedFont>
      <p:font typeface="Raleway" panose="020B0503030101060003" pitchFamily="34" charset="0"/>
      <p:regular r:id="rId41"/>
      <p:bold r:id="rId42"/>
      <p:italic r:id="rId43"/>
      <p:boldItalic r:id="rId44"/>
    </p:embeddedFont>
    <p:embeddedFont>
      <p:font typeface="Raleway Light" panose="020B0403030101060003" pitchFamily="34" charset="0"/>
      <p:regular r:id="rId45"/>
      <p:italic r:id="rId46"/>
    </p:embeddedFont>
    <p:embeddedFont>
      <p:font typeface="Raleway SemiBold" panose="020B0703030101060003" pitchFamily="34" charset="0"/>
      <p:bold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ia Perry" initials="AP" lastIdx="3" clrIdx="0">
    <p:extLst>
      <p:ext uri="{19B8F6BF-5375-455C-9EA6-DF929625EA0E}">
        <p15:presenceInfo xmlns:p15="http://schemas.microsoft.com/office/powerpoint/2012/main" userId="S-1-5-21-703994706-1235811193-1903836767-22771" providerId="AD"/>
      </p:ext>
    </p:extLst>
  </p:cmAuthor>
  <p:cmAuthor id="2" name="Alicia Perry" initials="AP [2]" lastIdx="2" clrIdx="1">
    <p:extLst>
      <p:ext uri="{19B8F6BF-5375-455C-9EA6-DF929625EA0E}">
        <p15:presenceInfo xmlns:p15="http://schemas.microsoft.com/office/powerpoint/2012/main" userId="S::aperry@kepro.com::181da061-c9c4-4c2a-9b09-b30fcd369b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30085-79B0-392F-EDB5-7D60D2F5E3F0}" v="3" dt="2020-06-22T16:53:32.456"/>
    <p1510:client id="{95C20319-A5F9-4F42-6BE3-B2D15BBD24CA}" v="437" dt="2020-06-03T19:35:22.926"/>
    <p1510:client id="{979D28FE-42A0-936E-DCBE-76DAA1C19054}" v="51" dt="2020-06-03T18:51:11.542"/>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82847" autoAdjust="0"/>
  </p:normalViewPr>
  <p:slideViewPr>
    <p:cSldViewPr snapToGrid="0">
      <p:cViewPr varScale="1">
        <p:scale>
          <a:sx n="90" d="100"/>
          <a:sy n="90" d="100"/>
        </p:scale>
        <p:origin x="1368" y="78"/>
      </p:cViewPr>
      <p:guideLst/>
    </p:cSldViewPr>
  </p:slideViewPr>
  <p:notesTextViewPr>
    <p:cViewPr>
      <p:scale>
        <a:sx n="1" d="1"/>
        <a:sy n="1" d="1"/>
      </p:scale>
      <p:origin x="0" y="0"/>
    </p:cViewPr>
  </p:notesTextViewPr>
  <p:notesViewPr>
    <p:cSldViewPr snapToGrid="0" showGuides="1">
      <p:cViewPr varScale="1">
        <p:scale>
          <a:sx n="53" d="100"/>
          <a:sy n="53" d="100"/>
        </p:scale>
        <p:origin x="198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803414-38CE-4E90-949F-ADED7A6FDDE2}" type="datetimeFigureOut">
              <a:rPr lang="en-US" smtClean="0"/>
              <a:t>4/19/2021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071BA1-99DD-41F7-B436-B52F4FA2F53A}" type="slidenum">
              <a:rPr lang="en-US" smtClean="0"/>
              <a:t>‹#›</a:t>
            </a:fld>
            <a:endParaRPr lang="en-US"/>
          </a:p>
        </p:txBody>
      </p:sp>
    </p:spTree>
    <p:extLst>
      <p:ext uri="{BB962C8B-B14F-4D97-AF65-F5344CB8AC3E}">
        <p14:creationId xmlns:p14="http://schemas.microsoft.com/office/powerpoint/2010/main" val="201165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4/19/2021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281333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169463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93920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416950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14</a:t>
            </a:fld>
            <a:endParaRPr lang="en-US"/>
          </a:p>
        </p:txBody>
      </p:sp>
    </p:spTree>
    <p:extLst>
      <p:ext uri="{BB962C8B-B14F-4D97-AF65-F5344CB8AC3E}">
        <p14:creationId xmlns:p14="http://schemas.microsoft.com/office/powerpoint/2010/main" val="405591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15</a:t>
            </a:fld>
            <a:endParaRPr lang="en-US"/>
          </a:p>
        </p:txBody>
      </p:sp>
    </p:spTree>
    <p:extLst>
      <p:ext uri="{BB962C8B-B14F-4D97-AF65-F5344CB8AC3E}">
        <p14:creationId xmlns:p14="http://schemas.microsoft.com/office/powerpoint/2010/main" val="57735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16</a:t>
            </a:fld>
            <a:endParaRPr lang="en-US"/>
          </a:p>
        </p:txBody>
      </p:sp>
    </p:spTree>
    <p:extLst>
      <p:ext uri="{BB962C8B-B14F-4D97-AF65-F5344CB8AC3E}">
        <p14:creationId xmlns:p14="http://schemas.microsoft.com/office/powerpoint/2010/main" val="3170980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17</a:t>
            </a:fld>
            <a:endParaRPr lang="en-US"/>
          </a:p>
        </p:txBody>
      </p:sp>
    </p:spTree>
    <p:extLst>
      <p:ext uri="{BB962C8B-B14F-4D97-AF65-F5344CB8AC3E}">
        <p14:creationId xmlns:p14="http://schemas.microsoft.com/office/powerpoint/2010/main" val="241540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18</a:t>
            </a:fld>
            <a:endParaRPr lang="en-US"/>
          </a:p>
        </p:txBody>
      </p:sp>
    </p:spTree>
    <p:extLst>
      <p:ext uri="{BB962C8B-B14F-4D97-AF65-F5344CB8AC3E}">
        <p14:creationId xmlns:p14="http://schemas.microsoft.com/office/powerpoint/2010/main" val="215410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19</a:t>
            </a:fld>
            <a:endParaRPr lang="en-US"/>
          </a:p>
        </p:txBody>
      </p:sp>
    </p:spTree>
    <p:extLst>
      <p:ext uri="{BB962C8B-B14F-4D97-AF65-F5344CB8AC3E}">
        <p14:creationId xmlns:p14="http://schemas.microsoft.com/office/powerpoint/2010/main" val="80968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23</a:t>
            </a:fld>
            <a:endParaRPr lang="en-US"/>
          </a:p>
        </p:txBody>
      </p:sp>
    </p:spTree>
    <p:extLst>
      <p:ext uri="{BB962C8B-B14F-4D97-AF65-F5344CB8AC3E}">
        <p14:creationId xmlns:p14="http://schemas.microsoft.com/office/powerpoint/2010/main" val="163492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333679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166041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4</a:t>
            </a:fld>
            <a:endParaRPr lang="en-US" dirty="0"/>
          </a:p>
        </p:txBody>
      </p:sp>
    </p:spTree>
    <p:extLst>
      <p:ext uri="{BB962C8B-B14F-4D97-AF65-F5344CB8AC3E}">
        <p14:creationId xmlns:p14="http://schemas.microsoft.com/office/powerpoint/2010/main" val="286520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367661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262834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293494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205171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4256453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7391400" y="6035040"/>
            <a:ext cx="17526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737869" y="1808673"/>
            <a:ext cx="2960674"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336804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666749" y="3149405"/>
            <a:ext cx="6858000" cy="977313"/>
          </a:xfrm>
          <a:prstGeom prst="rect">
            <a:avLst/>
          </a:prstGeom>
        </p:spPr>
        <p:txBody>
          <a:bodyPr anchor="b">
            <a:noAutofit/>
          </a:bodyPr>
          <a:lstStyle>
            <a:lvl1pPr algn="l">
              <a:defRPr sz="405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666749" y="4369290"/>
            <a:ext cx="6858000" cy="376482"/>
          </a:xfrm>
          <a:prstGeom prst="rect">
            <a:avLst/>
          </a:prstGeom>
        </p:spPr>
        <p:txBody>
          <a:bodyPr>
            <a:noAutofit/>
          </a:bodyPr>
          <a:lstStyle>
            <a:lvl1pPr marL="0" indent="0" algn="l">
              <a:buNone/>
              <a:defRPr sz="1800" b="1">
                <a:solidFill>
                  <a:schemeClr val="bg1"/>
                </a:solidFill>
                <a:latin typeface="Raleway SemiBold" panose="020B07030301010600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7686220" y="6231433"/>
            <a:ext cx="2057400" cy="365125"/>
          </a:xfrm>
          <a:prstGeom prst="rect">
            <a:avLst/>
          </a:prstGeom>
        </p:spPr>
        <p:txBody>
          <a:bodyPr/>
          <a:lstStyle>
            <a:lvl1pPr>
              <a:defRPr sz="1425">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2" y="0"/>
            <a:ext cx="9525"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457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6061004" y="866751"/>
            <a:ext cx="2425773" cy="307579"/>
          </a:xfrm>
          <a:prstGeom prst="rect">
            <a:avLst/>
          </a:prstGeom>
        </p:spPr>
        <p:txBody>
          <a:bodyPr lIns="0" anchor="ctr">
            <a:noAutofit/>
          </a:bodyPr>
          <a:lstStyle>
            <a:lvl1pPr marL="0" indent="0">
              <a:buNone/>
              <a:defRPr sz="105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6061002" y="1390812"/>
            <a:ext cx="2425774" cy="865178"/>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667688" y="2167701"/>
            <a:ext cx="3526133" cy="436093"/>
          </a:xfrm>
          <a:prstGeom prst="rect">
            <a:avLst/>
          </a:prstGeom>
        </p:spPr>
        <p:txBody>
          <a:bodyPr lIns="0">
            <a:noAutofit/>
          </a:bodyPr>
          <a:lstStyle>
            <a:lvl1pPr>
              <a:defRPr sz="27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657228" y="2888396"/>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657228" y="3168629"/>
            <a:ext cx="3293269" cy="3003568"/>
          </a:xfrm>
          <a:prstGeom prst="rect">
            <a:avLst/>
          </a:prstGeom>
        </p:spPr>
        <p:txBody>
          <a:bodyPr lIns="0">
            <a:noAutofit/>
          </a:bodyPr>
          <a:lstStyle>
            <a:lvl1pPr marL="0" indent="0">
              <a:buNone/>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6061004" y="2734385"/>
            <a:ext cx="2425773" cy="307579"/>
          </a:xfrm>
          <a:prstGeom prst="rect">
            <a:avLst/>
          </a:prstGeom>
        </p:spPr>
        <p:txBody>
          <a:bodyPr lIns="0" anchor="ctr">
            <a:noAutofit/>
          </a:bodyPr>
          <a:lstStyle>
            <a:lvl1pPr marL="0" indent="0">
              <a:buNone/>
              <a:defRPr sz="105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6061002" y="3258445"/>
            <a:ext cx="2425774" cy="865181"/>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6061004" y="4602013"/>
            <a:ext cx="2425773" cy="307579"/>
          </a:xfrm>
          <a:prstGeom prst="rect">
            <a:avLst/>
          </a:prstGeom>
        </p:spPr>
        <p:txBody>
          <a:bodyPr lIns="0" anchor="ctr">
            <a:noAutofit/>
          </a:bodyPr>
          <a:lstStyle>
            <a:lvl1pPr marL="0" indent="0">
              <a:buNone/>
              <a:defRPr sz="105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6061002" y="5126067"/>
            <a:ext cx="2425774" cy="865182"/>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0007" y="6265618"/>
            <a:ext cx="884788"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4971372" y="866751"/>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21102BCF-7E6C-40DB-B6CA-637C150CF8F9}"/>
              </a:ext>
            </a:extLst>
          </p:cNvPr>
          <p:cNvSpPr/>
          <p:nvPr userDrawn="1"/>
        </p:nvSpPr>
        <p:spPr>
          <a:xfrm>
            <a:off x="4971372" y="2734378"/>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BADD7EDF-1C8B-4D47-B7E0-C3576BB34DFE}"/>
              </a:ext>
            </a:extLst>
          </p:cNvPr>
          <p:cNvSpPr/>
          <p:nvPr userDrawn="1"/>
        </p:nvSpPr>
        <p:spPr>
          <a:xfrm>
            <a:off x="4981617" y="4602005"/>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34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252433" y="345066"/>
            <a:ext cx="270438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3414162" y="1666928"/>
            <a:ext cx="3620345" cy="1470924"/>
          </a:xfrm>
        </p:spPr>
        <p:txBody>
          <a:bodyPr lIns="0">
            <a:noAutofit/>
          </a:bodyPr>
          <a:lstStyle>
            <a:lvl1pPr>
              <a:buClr>
                <a:srgbClr val="EF8A44"/>
              </a:buClr>
              <a:defRPr sz="135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3399871" y="651668"/>
            <a:ext cx="3645722"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3399874" y="1372368"/>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7"/>
            <a:ext cx="270438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7873763" y="1039921"/>
            <a:ext cx="1270241"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3399804" y="3331057"/>
            <a:ext cx="3645793" cy="2808857"/>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327674" y="3706356"/>
            <a:ext cx="7461849"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353" y="3305934"/>
            <a:ext cx="7461849"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667688" y="650025"/>
            <a:ext cx="3526133"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657228" y="1370726"/>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657226" y="1650966"/>
            <a:ext cx="3134556" cy="1447347"/>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4654965" y="1650966"/>
            <a:ext cx="3134556" cy="1447347"/>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41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6766560" y="1"/>
            <a:ext cx="237744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657229" y="634661"/>
            <a:ext cx="3526133"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664368" y="2775585"/>
            <a:ext cx="4880140" cy="3530119"/>
          </a:xfrm>
        </p:spPr>
        <p:txBody>
          <a:bodyPr lIns="0">
            <a:noAutofit/>
          </a:bodyPr>
          <a:lstStyle>
            <a:lvl1pPr>
              <a:buClr>
                <a:srgbClr val="EF8A44"/>
              </a:buClr>
              <a:defRPr sz="135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664372" y="1355356"/>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664372" y="1639966"/>
            <a:ext cx="4880135" cy="789726"/>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41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2573428" y="6099550"/>
            <a:ext cx="254672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4006840" y="3406966"/>
            <a:ext cx="234702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3498015" y="4303206"/>
            <a:ext cx="248412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3041321" y="5200786"/>
            <a:ext cx="238170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4454008" y="2509170"/>
            <a:ext cx="2357186"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650082" y="3012390"/>
            <a:ext cx="3066742" cy="436093"/>
          </a:xfrm>
          <a:prstGeom prst="rect">
            <a:avLst/>
          </a:prstGeom>
        </p:spPr>
        <p:txBody>
          <a:bodyPr lIns="0">
            <a:noAutofit/>
          </a:bodyPr>
          <a:lstStyle>
            <a:lvl1pPr>
              <a:defRPr sz="27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650084" y="3733085"/>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4454005" y="1793104"/>
            <a:ext cx="2078834" cy="307579"/>
          </a:xfrm>
          <a:prstGeom prst="rect">
            <a:avLst/>
          </a:prstGeom>
        </p:spPr>
        <p:txBody>
          <a:bodyPr lIns="0" anchor="ctr">
            <a:noAutofit/>
          </a:bodyPr>
          <a:lstStyle>
            <a:lvl1pPr marL="0" indent="0">
              <a:buNone/>
              <a:defRPr sz="12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4454005" y="2062657"/>
            <a:ext cx="2078834"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4006840" y="2697609"/>
            <a:ext cx="2078834" cy="307579"/>
          </a:xfrm>
          <a:prstGeom prst="rect">
            <a:avLst/>
          </a:prstGeom>
        </p:spPr>
        <p:txBody>
          <a:bodyPr lIns="0" anchor="ctr">
            <a:noAutofit/>
          </a:bodyPr>
          <a:lstStyle>
            <a:lvl1pPr marL="0" indent="0">
              <a:buNone/>
              <a:defRPr sz="12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4006840" y="2967160"/>
            <a:ext cx="2078834"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3498016" y="3593027"/>
            <a:ext cx="2078834" cy="307579"/>
          </a:xfrm>
          <a:prstGeom prst="rect">
            <a:avLst/>
          </a:prstGeom>
        </p:spPr>
        <p:txBody>
          <a:bodyPr lIns="0" anchor="ctr">
            <a:noAutofit/>
          </a:bodyPr>
          <a:lstStyle>
            <a:lvl1pPr marL="0" indent="0">
              <a:buNone/>
              <a:defRPr sz="12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3498016" y="3862579"/>
            <a:ext cx="2078834"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3041320" y="4491068"/>
            <a:ext cx="2078834" cy="307579"/>
          </a:xfrm>
          <a:prstGeom prst="rect">
            <a:avLst/>
          </a:prstGeom>
        </p:spPr>
        <p:txBody>
          <a:bodyPr lIns="0" anchor="ctr">
            <a:noAutofit/>
          </a:bodyPr>
          <a:lstStyle>
            <a:lvl1pPr marL="0" indent="0">
              <a:buNone/>
              <a:defRPr sz="12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3041320" y="4760619"/>
            <a:ext cx="2078834"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2573425" y="5388647"/>
            <a:ext cx="2078834" cy="307579"/>
          </a:xfrm>
          <a:prstGeom prst="rect">
            <a:avLst/>
          </a:prstGeom>
        </p:spPr>
        <p:txBody>
          <a:bodyPr lIns="0" anchor="ctr">
            <a:noAutofit/>
          </a:bodyPr>
          <a:lstStyle>
            <a:lvl1pPr marL="0" indent="0">
              <a:buNone/>
              <a:defRPr sz="12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2573425" y="5658198"/>
            <a:ext cx="2078834"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4288086" y="-74425"/>
            <a:ext cx="4984012"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007" y="6265618"/>
            <a:ext cx="884788"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4240953" y="0"/>
            <a:ext cx="6668443"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2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41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3" y="0"/>
            <a:ext cx="4837079"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657229" y="3099446"/>
            <a:ext cx="3526133" cy="436093"/>
          </a:xfrm>
          <a:prstGeom prst="rect">
            <a:avLst/>
          </a:prstGeom>
        </p:spPr>
        <p:txBody>
          <a:bodyPr lIns="0">
            <a:noAutofit/>
          </a:bodyPr>
          <a:lstStyle>
            <a:lvl1pPr>
              <a:defRPr sz="27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664372" y="3820141"/>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5580016" y="1688519"/>
            <a:ext cx="2846570" cy="734417"/>
          </a:xfrm>
          <a:prstGeom prst="rect">
            <a:avLst/>
          </a:prstGeom>
        </p:spPr>
        <p:txBody>
          <a:bodyPr lIns="0" anchor="t">
            <a:noAutofit/>
          </a:bodyPr>
          <a:lstStyle>
            <a:lvl1pPr marL="0" indent="0">
              <a:lnSpc>
                <a:spcPct val="100000"/>
              </a:lnSpc>
              <a:spcBef>
                <a:spcPts val="0"/>
              </a:spcBef>
              <a:spcAft>
                <a:spcPts val="0"/>
              </a:spcAft>
              <a:buNone/>
              <a:defRPr sz="788"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5580016" y="746956"/>
            <a:ext cx="2078834" cy="307579"/>
          </a:xfrm>
          <a:prstGeom prst="rect">
            <a:avLst/>
          </a:prstGeom>
        </p:spPr>
        <p:txBody>
          <a:bodyPr lIns="0" anchor="ctr">
            <a:noAutofit/>
          </a:bodyPr>
          <a:lstStyle>
            <a:lvl1pPr marL="0" indent="0">
              <a:buNone/>
              <a:defRPr sz="120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5580016" y="1133122"/>
            <a:ext cx="2078834" cy="476821"/>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 Line 1</a:t>
            </a:r>
          </a:p>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4153036" y="746961"/>
            <a:ext cx="1258634"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007" y="6265618"/>
            <a:ext cx="884788"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5577893" y="1620177"/>
            <a:ext cx="331341"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5580016" y="3602874"/>
            <a:ext cx="2846570" cy="734417"/>
          </a:xfrm>
          <a:prstGeom prst="rect">
            <a:avLst/>
          </a:prstGeom>
        </p:spPr>
        <p:txBody>
          <a:bodyPr lIns="0" anchor="t">
            <a:noAutofit/>
          </a:bodyPr>
          <a:lstStyle>
            <a:lvl1pPr marL="0" indent="0">
              <a:lnSpc>
                <a:spcPct val="100000"/>
              </a:lnSpc>
              <a:spcBef>
                <a:spcPts val="0"/>
              </a:spcBef>
              <a:spcAft>
                <a:spcPts val="0"/>
              </a:spcAft>
              <a:buNone/>
              <a:defRPr sz="788"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5580016" y="2661311"/>
            <a:ext cx="2078834" cy="307579"/>
          </a:xfrm>
          <a:prstGeom prst="rect">
            <a:avLst/>
          </a:prstGeom>
        </p:spPr>
        <p:txBody>
          <a:bodyPr lIns="0" anchor="ctr">
            <a:noAutofit/>
          </a:bodyPr>
          <a:lstStyle>
            <a:lvl1pPr marL="0" indent="0">
              <a:buNone/>
              <a:defRPr sz="120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5580016" y="3047472"/>
            <a:ext cx="2078834" cy="476821"/>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 Line 1</a:t>
            </a:r>
          </a:p>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4153036" y="2661308"/>
            <a:ext cx="1258634"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5577893" y="3534527"/>
            <a:ext cx="331341"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5580016" y="5517535"/>
            <a:ext cx="2846570" cy="734417"/>
          </a:xfrm>
          <a:prstGeom prst="rect">
            <a:avLst/>
          </a:prstGeom>
        </p:spPr>
        <p:txBody>
          <a:bodyPr lIns="0" anchor="t">
            <a:noAutofit/>
          </a:bodyPr>
          <a:lstStyle>
            <a:lvl1pPr marL="0" indent="0">
              <a:lnSpc>
                <a:spcPct val="100000"/>
              </a:lnSpc>
              <a:spcBef>
                <a:spcPts val="0"/>
              </a:spcBef>
              <a:spcAft>
                <a:spcPts val="0"/>
              </a:spcAft>
              <a:buNone/>
              <a:defRPr sz="788"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5580016" y="4575972"/>
            <a:ext cx="2078834" cy="307579"/>
          </a:xfrm>
          <a:prstGeom prst="rect">
            <a:avLst/>
          </a:prstGeom>
        </p:spPr>
        <p:txBody>
          <a:bodyPr lIns="0" anchor="ctr">
            <a:noAutofit/>
          </a:bodyPr>
          <a:lstStyle>
            <a:lvl1pPr marL="0" indent="0">
              <a:buNone/>
              <a:defRPr sz="120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5580016" y="4962133"/>
            <a:ext cx="2078834" cy="476821"/>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A6AFBA"/>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 Line 1</a:t>
            </a:r>
          </a:p>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4153036" y="4575972"/>
            <a:ext cx="1258634"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5577893" y="5449188"/>
            <a:ext cx="331341"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41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650084" y="1866848"/>
            <a:ext cx="3526133"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650084" y="1816658"/>
            <a:ext cx="3526133"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931855" y="1946889"/>
            <a:ext cx="2961488" cy="307579"/>
          </a:xfrm>
          <a:prstGeom prst="rect">
            <a:avLst/>
          </a:prstGeom>
        </p:spPr>
        <p:txBody>
          <a:bodyPr lIns="0" anchor="ctr">
            <a:norm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931855" y="2175726"/>
            <a:ext cx="2961488"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F2F2F2"/>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650085" y="697798"/>
            <a:ext cx="3526133"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650084" y="1418500"/>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650084" y="2726334"/>
            <a:ext cx="3526133"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650084" y="2676144"/>
            <a:ext cx="3526133"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931855" y="2806375"/>
            <a:ext cx="2961488" cy="307579"/>
          </a:xfrm>
          <a:prstGeom prst="rect">
            <a:avLst/>
          </a:prstGeom>
        </p:spPr>
        <p:txBody>
          <a:bodyPr lIns="0" anchor="ctr">
            <a:norm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931855" y="3035212"/>
            <a:ext cx="2961488"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F2F2F2"/>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650084" y="3583304"/>
            <a:ext cx="3526133"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650084" y="3533114"/>
            <a:ext cx="3526133"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931855" y="3663339"/>
            <a:ext cx="2961488" cy="307579"/>
          </a:xfrm>
          <a:prstGeom prst="rect">
            <a:avLst/>
          </a:prstGeom>
        </p:spPr>
        <p:txBody>
          <a:bodyPr lIns="0" anchor="ctr">
            <a:norm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931855" y="3892176"/>
            <a:ext cx="2961488"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F2F2F2"/>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650084" y="4453986"/>
            <a:ext cx="3526133"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650084" y="4403796"/>
            <a:ext cx="3526133"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931855" y="4534027"/>
            <a:ext cx="2961488" cy="307579"/>
          </a:xfrm>
          <a:prstGeom prst="rect">
            <a:avLst/>
          </a:prstGeom>
        </p:spPr>
        <p:txBody>
          <a:bodyPr lIns="0" anchor="ctr">
            <a:norm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931855" y="4762864"/>
            <a:ext cx="2961488"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650084" y="5308719"/>
            <a:ext cx="3526133"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650084" y="5267238"/>
            <a:ext cx="3526133"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931855" y="5397469"/>
            <a:ext cx="2961488" cy="307579"/>
          </a:xfrm>
          <a:prstGeom prst="rect">
            <a:avLst/>
          </a:prstGeom>
        </p:spPr>
        <p:txBody>
          <a:bodyPr lIns="0" anchor="ctr">
            <a:norm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931855" y="5626306"/>
            <a:ext cx="2961488" cy="251137"/>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rgbClr val="F2F2F2"/>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6057900" y="0"/>
            <a:ext cx="30861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5146273" y="697802"/>
            <a:ext cx="3235817"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448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2" y="1584959"/>
            <a:ext cx="3054741"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3054742" y="1584953"/>
            <a:ext cx="3044630"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6099370" y="1584942"/>
            <a:ext cx="3044630"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2808937" y="366244"/>
            <a:ext cx="3526133" cy="436093"/>
          </a:xfrm>
          <a:prstGeom prst="rect">
            <a:avLst/>
          </a:prstGeom>
        </p:spPr>
        <p:txBody>
          <a:bodyPr lIns="0">
            <a:noAutofit/>
          </a:bodyPr>
          <a:lstStyle>
            <a:lvl1pPr algn="ctr">
              <a:defRPr sz="27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3639577" y="1086939"/>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901603" y="3318822"/>
            <a:ext cx="1240709" cy="307579"/>
          </a:xfrm>
          <a:prstGeom prst="rect">
            <a:avLst/>
          </a:prstGeom>
        </p:spPr>
        <p:txBody>
          <a:bodyPr lIns="0" rIns="0" anchor="t" anchorCtr="0">
            <a:noAutofit/>
          </a:bodyPr>
          <a:lstStyle>
            <a:lvl1pPr marL="0" indent="0" algn="ctr">
              <a:buNone/>
              <a:defRPr sz="13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42345" y="4185210"/>
            <a:ext cx="2759222" cy="1467982"/>
          </a:xfrm>
          <a:prstGeom prst="rect">
            <a:avLst/>
          </a:prstGeom>
        </p:spPr>
        <p:txBody>
          <a:bodyPr lIns="0" rIns="0">
            <a:noAutofit/>
          </a:bodyPr>
          <a:lstStyle>
            <a:lvl1pPr marL="0" marR="0" indent="0" algn="ctr" defTabSz="685766" rtl="0" eaLnBrk="1" fontAlgn="auto" latinLnBrk="0" hangingPunct="1">
              <a:lnSpc>
                <a:spcPct val="100000"/>
              </a:lnSpc>
              <a:spcBef>
                <a:spcPts val="0"/>
              </a:spcBef>
              <a:spcAft>
                <a:spcPts val="900"/>
              </a:spcAft>
              <a:buClr>
                <a:srgbClr val="EF8A44"/>
              </a:buClr>
              <a:buSzTx/>
              <a:buFont typeface="+mj-lt"/>
              <a:buNone/>
              <a:tabLst/>
              <a:defRPr sz="9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65315" y="1584942"/>
            <a:ext cx="3120056"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3965075" y="3318723"/>
            <a:ext cx="1221864" cy="307579"/>
          </a:xfrm>
          <a:prstGeom prst="rect">
            <a:avLst/>
          </a:prstGeom>
        </p:spPr>
        <p:txBody>
          <a:bodyPr lIns="0" rIns="0" anchor="t" anchorCtr="0">
            <a:noAutofit/>
          </a:bodyPr>
          <a:lstStyle>
            <a:lvl1pPr marL="0" indent="0" algn="ctr">
              <a:buNone/>
              <a:defRPr sz="13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3207915" y="4185210"/>
            <a:ext cx="2728170" cy="1467982"/>
          </a:xfrm>
          <a:prstGeom prst="rect">
            <a:avLst/>
          </a:prstGeom>
        </p:spPr>
        <p:txBody>
          <a:bodyPr lIns="0" rIns="0">
            <a:noAutofit/>
          </a:bodyPr>
          <a:lstStyle>
            <a:lvl1pPr marL="0" marR="0" indent="0" algn="ctr" defTabSz="685766" rtl="0" eaLnBrk="1" fontAlgn="auto" latinLnBrk="0" hangingPunct="1">
              <a:lnSpc>
                <a:spcPct val="100000"/>
              </a:lnSpc>
              <a:spcBef>
                <a:spcPts val="0"/>
              </a:spcBef>
              <a:spcAft>
                <a:spcPts val="900"/>
              </a:spcAft>
              <a:buClr>
                <a:srgbClr val="EF8A44"/>
              </a:buClr>
              <a:buSzTx/>
              <a:buFont typeface="+mj-lt"/>
              <a:buNone/>
              <a:tabLst/>
              <a:defRPr sz="9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3054742" y="1584942"/>
            <a:ext cx="3044628"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6610846" y="3318822"/>
            <a:ext cx="2021681" cy="307579"/>
          </a:xfrm>
          <a:prstGeom prst="rect">
            <a:avLst/>
          </a:prstGeom>
        </p:spPr>
        <p:txBody>
          <a:bodyPr lIns="0" rIns="0" anchor="t" anchorCtr="0">
            <a:noAutofit/>
          </a:bodyPr>
          <a:lstStyle>
            <a:lvl1pPr marL="0" indent="0" algn="ctr">
              <a:buNone/>
              <a:defRPr sz="13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6262655" y="4185210"/>
            <a:ext cx="2718060" cy="1467982"/>
          </a:xfrm>
          <a:prstGeom prst="rect">
            <a:avLst/>
          </a:prstGeom>
        </p:spPr>
        <p:txBody>
          <a:bodyPr lIns="0" rIns="0">
            <a:noAutofit/>
          </a:bodyPr>
          <a:lstStyle>
            <a:lvl1pPr marL="0" marR="0" indent="0" algn="ctr" defTabSz="685766" rtl="0" eaLnBrk="1" fontAlgn="auto" latinLnBrk="0" hangingPunct="1">
              <a:lnSpc>
                <a:spcPct val="100000"/>
              </a:lnSpc>
              <a:spcBef>
                <a:spcPts val="0"/>
              </a:spcBef>
              <a:spcAft>
                <a:spcPts val="900"/>
              </a:spcAft>
              <a:buClr>
                <a:srgbClr val="EF8A44"/>
              </a:buClr>
              <a:buSzTx/>
              <a:buFont typeface="+mj-lt"/>
              <a:buNone/>
              <a:tabLst/>
              <a:defRPr sz="9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6099371" y="1584942"/>
            <a:ext cx="3044631"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3892144" y="3958128"/>
            <a:ext cx="1359716"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870673" y="3958128"/>
            <a:ext cx="1359716"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6956116" y="3958128"/>
            <a:ext cx="1359716"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7229476" y="3772605"/>
            <a:ext cx="1914524"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7229476" y="1893629"/>
            <a:ext cx="1914524"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650085" y="593328"/>
            <a:ext cx="8265319"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650084" y="1314023"/>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7286291" y="1893629"/>
            <a:ext cx="1770741" cy="307579"/>
          </a:xfrm>
          <a:prstGeom prst="rect">
            <a:avLst/>
          </a:prstGeom>
        </p:spPr>
        <p:txBody>
          <a:bodyPr lIns="0" anchor="ctr">
            <a:normAutofit/>
          </a:bodyPr>
          <a:lstStyle>
            <a:lvl1pPr marL="0" indent="0">
              <a:buNone/>
              <a:defRPr sz="105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7688501" y="2328801"/>
            <a:ext cx="1368533"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7688501" y="2700661"/>
            <a:ext cx="1368533"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7688501" y="3067503"/>
            <a:ext cx="1368533"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7286292" y="3771711"/>
            <a:ext cx="1770742" cy="307579"/>
          </a:xfrm>
          <a:prstGeom prst="rect">
            <a:avLst/>
          </a:prstGeom>
        </p:spPr>
        <p:txBody>
          <a:bodyPr lIns="0" anchor="ctr">
            <a:normAutofit/>
          </a:bodyPr>
          <a:lstStyle>
            <a:lvl1pPr marL="0" indent="0">
              <a:buNone/>
              <a:defRPr sz="105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7688501" y="4206879"/>
            <a:ext cx="1368535"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7688501" y="4578739"/>
            <a:ext cx="1368535"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7688501" y="4945581"/>
            <a:ext cx="1368535"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7688501" y="5319834"/>
            <a:ext cx="1368535"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7688501" y="5686675"/>
            <a:ext cx="1368535" cy="271745"/>
          </a:xfrm>
          <a:prstGeom prst="rect">
            <a:avLst/>
          </a:prstGeom>
        </p:spPr>
        <p:txBody>
          <a:bodyPr lIns="0" anchor="ctr">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788"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41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2" y="0"/>
            <a:ext cx="6748565"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3599638" y="0"/>
            <a:ext cx="6529388"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2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714379" y="1331478"/>
            <a:ext cx="4837967" cy="374287"/>
          </a:xfrm>
          <a:prstGeom prst="rect">
            <a:avLst/>
          </a:prstGeom>
        </p:spPr>
        <p:txBody>
          <a:bodyPr lIns="0">
            <a:noAutofit/>
          </a:bodyPr>
          <a:lstStyle>
            <a:lvl1pPr>
              <a:defRPr sz="3375"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714378" y="1990367"/>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714376" y="4176912"/>
            <a:ext cx="2078834" cy="307579"/>
          </a:xfrm>
          <a:prstGeom prst="rect">
            <a:avLst/>
          </a:prstGeom>
        </p:spPr>
        <p:txBody>
          <a:bodyPr lIns="0" anchor="ctr">
            <a:norm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997411" y="4646683"/>
            <a:ext cx="2078834" cy="235102"/>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9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714379" y="2369097"/>
            <a:ext cx="3641585" cy="1005111"/>
          </a:xfrm>
          <a:prstGeom prst="rect">
            <a:avLst/>
          </a:prstGeom>
        </p:spPr>
        <p:txBody>
          <a:bodyPr lIns="0">
            <a:noAutofit/>
          </a:bodyPr>
          <a:lstStyle>
            <a:lvl1pPr marL="0" indent="0">
              <a:buNone/>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007" y="6265618"/>
            <a:ext cx="884788"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4376" y="5427923"/>
            <a:ext cx="201608"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14376" y="5037156"/>
            <a:ext cx="201608"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14376" y="4641054"/>
            <a:ext cx="201608"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997411" y="5047935"/>
            <a:ext cx="2078834" cy="235102"/>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9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997411" y="5444777"/>
            <a:ext cx="2078834" cy="235102"/>
          </a:xfrm>
          <a:prstGeom prst="rect">
            <a:avLst/>
          </a:prstGeom>
        </p:spPr>
        <p:txBody>
          <a:bodyPr lIns="0" anchor="t">
            <a:noAutofit/>
          </a:bodyPr>
          <a:lstStyle>
            <a:lvl1pPr marL="0" marR="0" indent="0" algn="l" defTabSz="685766" rtl="0" eaLnBrk="1" fontAlgn="auto" latinLnBrk="0" hangingPunct="1">
              <a:lnSpc>
                <a:spcPct val="100000"/>
              </a:lnSpc>
              <a:spcBef>
                <a:spcPts val="0"/>
              </a:spcBef>
              <a:spcAft>
                <a:spcPts val="0"/>
              </a:spcAft>
              <a:buClr>
                <a:srgbClr val="EF8A44"/>
              </a:buClr>
              <a:buSzTx/>
              <a:buFont typeface="+mj-lt"/>
              <a:buNone/>
              <a:tabLst/>
              <a:defRPr sz="90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9144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2754970" y="3593182"/>
            <a:ext cx="3634067"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628649" y="2830302"/>
            <a:ext cx="7886700" cy="598705"/>
          </a:xfrm>
          <a:prstGeom prst="rect">
            <a:avLst/>
          </a:prstGeom>
        </p:spPr>
        <p:txBody>
          <a:bodyPr>
            <a:noAutofit/>
          </a:bodyPr>
          <a:lstStyle>
            <a:lvl1pPr algn="ctr">
              <a:defRPr sz="2700" b="0" kern="1200" cap="all" spc="-113"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142999" y="3861021"/>
            <a:ext cx="6858000" cy="1027111"/>
          </a:xfrm>
          <a:prstGeom prst="rect">
            <a:avLst/>
          </a:prstGeom>
        </p:spPr>
        <p:txBody>
          <a:bodyPr>
            <a:noAutofit/>
          </a:bodyPr>
          <a:lstStyle>
            <a:lvl1pPr marL="0" indent="0" algn="ctr">
              <a:buNone/>
              <a:defRPr sz="4350" b="0" baseline="0">
                <a:solidFill>
                  <a:schemeClr val="bg1"/>
                </a:solidFill>
                <a:latin typeface="Raleway" panose="020B05030301010600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679030" y="263661"/>
            <a:ext cx="1785938"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2" y="0"/>
            <a:ext cx="9525"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718" y="6305698"/>
            <a:ext cx="1032694"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657227" y="634661"/>
            <a:ext cx="7987719"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664368" y="1639966"/>
            <a:ext cx="7980576" cy="789726"/>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userDrawn="1"/>
        </p:nvCxnSpPr>
        <p:spPr>
          <a:xfrm>
            <a:off x="664372" y="1355356"/>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Tree>
    <p:extLst>
      <p:ext uri="{BB962C8B-B14F-4D97-AF65-F5344CB8AC3E}">
        <p14:creationId xmlns:p14="http://schemas.microsoft.com/office/powerpoint/2010/main" val="462017166"/>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31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userDrawn="1">
            <p:custDataLst>
              <p:tags r:id="rId1"/>
            </p:custDataLst>
          </p:nvPr>
        </p:nvSpPr>
        <p:spPr>
          <a:xfrm>
            <a:off x="2" y="0"/>
            <a:ext cx="9525"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718" y="6305698"/>
            <a:ext cx="1032694" cy="554882"/>
          </a:xfrm>
          <a:prstGeom prst="rect">
            <a:avLst/>
          </a:prstGeom>
        </p:spPr>
      </p:pic>
    </p:spTree>
    <p:extLst>
      <p:ext uri="{BB962C8B-B14F-4D97-AF65-F5344CB8AC3E}">
        <p14:creationId xmlns:p14="http://schemas.microsoft.com/office/powerpoint/2010/main" val="113461585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31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7391400" y="6035040"/>
            <a:ext cx="17526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737869" y="1808673"/>
            <a:ext cx="2345940" cy="853069"/>
          </a:xfrm>
          <a:prstGeom prst="rect">
            <a:avLst/>
          </a:prstGeom>
        </p:spPr>
      </p:pic>
      <p:cxnSp>
        <p:nvCxnSpPr>
          <p:cNvPr id="9" name="Straight Connector 8">
            <a:extLst>
              <a:ext uri="{FF2B5EF4-FFF2-40B4-BE49-F238E27FC236}">
                <a16:creationId xmlns:a16="http://schemas.microsoft.com/office/drawing/2014/main" id="{88C5DE60-93B0-4498-BD52-9D8AC7046359}"/>
              </a:ext>
            </a:extLst>
          </p:cNvPr>
          <p:cNvCxnSpPr/>
          <p:nvPr userDrawn="1"/>
        </p:nvCxnSpPr>
        <p:spPr>
          <a:xfrm>
            <a:off x="0" y="3098800"/>
            <a:ext cx="336804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18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621524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900342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336397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913854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372808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5" name="Do not remove" hidden="1"/>
          <p:cNvSpPr/>
          <p:nvPr userDrawn="1">
            <p:custDataLst>
              <p:tags r:id="rId1"/>
            </p:custDataLst>
          </p:nvPr>
        </p:nvSpPr>
        <p:spPr>
          <a:xfrm>
            <a:off x="2" y="0"/>
            <a:ext cx="9525"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Tree>
    <p:extLst>
      <p:ext uri="{BB962C8B-B14F-4D97-AF65-F5344CB8AC3E}">
        <p14:creationId xmlns:p14="http://schemas.microsoft.com/office/powerpoint/2010/main" val="2270169888"/>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31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847352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905"/>
            <a:ext cx="7593806"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628649" y="4035285"/>
            <a:ext cx="3107532" cy="598705"/>
          </a:xfrm>
          <a:prstGeom prst="rect">
            <a:avLst/>
          </a:prstGeom>
        </p:spPr>
        <p:txBody>
          <a:bodyPr lIns="0">
            <a:noAutofit/>
          </a:bodyPr>
          <a:lstStyle>
            <a:lvl1pPr algn="l">
              <a:defRPr sz="2700" b="0" kern="1200" cap="all" spc="-113"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628649" y="5067258"/>
            <a:ext cx="6858000" cy="1027111"/>
          </a:xfrm>
          <a:prstGeom prst="rect">
            <a:avLst/>
          </a:prstGeom>
        </p:spPr>
        <p:txBody>
          <a:bodyPr lIns="0">
            <a:noAutofit/>
          </a:bodyPr>
          <a:lstStyle>
            <a:lvl1pPr marL="0" indent="0" algn="l">
              <a:buNone/>
              <a:defRPr sz="4350" b="0" baseline="0">
                <a:solidFill>
                  <a:srgbClr val="37465E"/>
                </a:solidFill>
                <a:latin typeface="Raleway" panose="020B05030301010600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371475" y="479968"/>
            <a:ext cx="8772526"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628650" y="4799419"/>
            <a:ext cx="3634067"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573973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0323703"/>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52880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2" y="0"/>
            <a:ext cx="9525"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657227" y="634661"/>
            <a:ext cx="7987719"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664368" y="1639966"/>
            <a:ext cx="7980576" cy="789726"/>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userDrawn="1"/>
        </p:nvCxnSpPr>
        <p:spPr>
          <a:xfrm>
            <a:off x="664372" y="1355356"/>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717" y="6305698"/>
            <a:ext cx="1100933" cy="554882"/>
          </a:xfrm>
          <a:prstGeom prst="rect">
            <a:avLst/>
          </a:prstGeom>
        </p:spPr>
      </p:pic>
    </p:spTree>
    <p:extLst>
      <p:ext uri="{BB962C8B-B14F-4D97-AF65-F5344CB8AC3E}">
        <p14:creationId xmlns:p14="http://schemas.microsoft.com/office/powerpoint/2010/main" val="904884697"/>
      </p:ext>
    </p:extLst>
  </p:cSld>
  <p:clrMapOvr>
    <a:masterClrMapping/>
  </p:clrMapOvr>
  <p:extLst>
    <p:ext uri="{DCECCB84-F9BA-43D5-87BE-67443E8EF086}">
      <p15:sldGuideLst xmlns:p15="http://schemas.microsoft.com/office/powerpoint/2012/main">
        <p15:guide id="1" orient="horz" pos="3192">
          <p15:clr>
            <a:srgbClr val="FBAE40"/>
          </p15:clr>
        </p15:guide>
        <p15:guide id="2" pos="3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4"/>
            <a:ext cx="9144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108375" y="3970174"/>
            <a:ext cx="4927248" cy="374287"/>
          </a:xfrm>
        </p:spPr>
        <p:txBody>
          <a:bodyPr>
            <a:noAutofit/>
          </a:bodyPr>
          <a:lstStyle>
            <a:lvl1pPr algn="ctr">
              <a:defRPr sz="3375">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2769081" y="5086184"/>
            <a:ext cx="3605843" cy="685160"/>
          </a:xfrm>
          <a:prstGeom prst="rect">
            <a:avLst/>
          </a:prstGeom>
        </p:spPr>
        <p:txBody>
          <a:bodyPr>
            <a:noAutofit/>
          </a:bodyPr>
          <a:lstStyle>
            <a:lvl1pPr marL="0" indent="0" algn="ctr">
              <a:lnSpc>
                <a:spcPct val="100000"/>
              </a:lnSpc>
              <a:buNone/>
              <a:defRPr sz="1425" b="0">
                <a:solidFill>
                  <a:schemeClr val="bg1"/>
                </a:solidFill>
                <a:latin typeface="Raleway" panose="020B0503030101060003"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455210" y="466"/>
            <a:ext cx="8233585"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2754970" y="4614824"/>
            <a:ext cx="3634067"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007" y="6265618"/>
            <a:ext cx="1084764"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28195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1" y="1"/>
            <a:ext cx="2471468"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3556052" y="1803371"/>
            <a:ext cx="4062413" cy="4401315"/>
          </a:xfrm>
        </p:spPr>
        <p:txBody>
          <a:bodyPr lIns="0">
            <a:noAutofit/>
          </a:bodyPr>
          <a:lstStyle>
            <a:lvl1pPr marL="257162" indent="-257162">
              <a:buClr>
                <a:srgbClr val="EF8A44"/>
              </a:buClr>
              <a:buFont typeface="+mj-lt"/>
              <a:buAutoNum type="arabicPeriod"/>
              <a:defRPr sz="12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3556049" y="633774"/>
            <a:ext cx="4211391" cy="374287"/>
          </a:xfrm>
        </p:spPr>
        <p:txBody>
          <a:bodyPr lIns="0">
            <a:noAutofit/>
          </a:bodyPr>
          <a:lstStyle>
            <a:lvl1pPr>
              <a:defRPr sz="3375"/>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474782" y="653318"/>
            <a:ext cx="2734245"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3556053" y="1275932"/>
            <a:ext cx="3634067"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50181"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2047" y="6272618"/>
            <a:ext cx="929870"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7290856" y="1"/>
            <a:ext cx="1853147"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628652" y="1803369"/>
            <a:ext cx="4062413" cy="4420861"/>
          </a:xfrm>
        </p:spPr>
        <p:txBody>
          <a:bodyPr lIns="0">
            <a:noAutofit/>
          </a:bodyPr>
          <a:lstStyle>
            <a:lvl1pPr>
              <a:buClr>
                <a:srgbClr val="EF8A44"/>
              </a:buClr>
              <a:buFont typeface="+mj-lt"/>
              <a:buAutoNum type="arabicPeriod"/>
              <a:defRPr sz="12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628649" y="633774"/>
            <a:ext cx="4211391" cy="374287"/>
          </a:xfrm>
        </p:spPr>
        <p:txBody>
          <a:bodyPr lIns="0">
            <a:noAutofit/>
          </a:bodyPr>
          <a:lstStyle>
            <a:lvl1pPr>
              <a:defRPr sz="3375"/>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628650" y="1275932"/>
            <a:ext cx="3634067"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4021120" y="0"/>
            <a:ext cx="6529388"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2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4"/>
            <a:ext cx="9144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108375" y="3970174"/>
            <a:ext cx="4927248" cy="374287"/>
          </a:xfrm>
        </p:spPr>
        <p:txBody>
          <a:bodyPr>
            <a:noAutofit/>
          </a:bodyPr>
          <a:lstStyle>
            <a:lvl1pPr algn="ctr">
              <a:defRPr sz="3375">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2769081" y="5086184"/>
            <a:ext cx="3605843" cy="685160"/>
          </a:xfrm>
          <a:prstGeom prst="rect">
            <a:avLst/>
          </a:prstGeom>
        </p:spPr>
        <p:txBody>
          <a:bodyPr>
            <a:noAutofit/>
          </a:bodyPr>
          <a:lstStyle>
            <a:lvl1pPr marL="0" indent="0" algn="ctr">
              <a:lnSpc>
                <a:spcPct val="100000"/>
              </a:lnSpc>
              <a:buNone/>
              <a:defRPr sz="1425" b="0">
                <a:solidFill>
                  <a:schemeClr val="bg1"/>
                </a:solidFill>
                <a:latin typeface="Raleway" panose="020B0503030101060003"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455210" y="466"/>
            <a:ext cx="8233585"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2754970" y="4614824"/>
            <a:ext cx="3634067"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006" y="6265618"/>
            <a:ext cx="1080053"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4231292" y="1653012"/>
            <a:ext cx="3605843" cy="685160"/>
          </a:xfrm>
          <a:prstGeom prst="rect">
            <a:avLst/>
          </a:prstGeom>
        </p:spPr>
        <p:txBody>
          <a:bodyPr lIns="0">
            <a:noAutofit/>
          </a:bodyPr>
          <a:lstStyle>
            <a:lvl1pPr marL="0" indent="0">
              <a:lnSpc>
                <a:spcPct val="100000"/>
              </a:lnSpc>
              <a:buNone/>
              <a:defRPr sz="1425" b="0">
                <a:solidFill>
                  <a:srgbClr val="37465E"/>
                </a:solidFill>
                <a:latin typeface="Raleway" panose="020B0503030101060003"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4224149" y="647703"/>
            <a:ext cx="3526133"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8"/>
            <a:ext cx="2036646"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474781" y="647700"/>
            <a:ext cx="3274584"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4231292" y="1368402"/>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4238436" y="4484494"/>
            <a:ext cx="3645793" cy="1268613"/>
          </a:xfrm>
          <a:prstGeom prst="rect">
            <a:avLst/>
          </a:prstGeom>
        </p:spPr>
        <p:txBody>
          <a:bodyPr lIns="0">
            <a:noAutofit/>
          </a:bodyPr>
          <a:lstStyle>
            <a:lvl1pPr marL="0" indent="0">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4238433" y="2820538"/>
            <a:ext cx="3645792" cy="1470924"/>
          </a:xfrm>
        </p:spPr>
        <p:txBody>
          <a:bodyPr lIns="0">
            <a:noAutofit/>
          </a:bodyPr>
          <a:lstStyle>
            <a:lvl1pPr>
              <a:buClr>
                <a:srgbClr val="EF8A44"/>
              </a:buClr>
              <a:defRPr sz="135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5622130" y="6"/>
            <a:ext cx="3191066"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6100762" y="-417611"/>
            <a:ext cx="3043238"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5245467" y="3133088"/>
            <a:ext cx="3043238"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657229" y="1747125"/>
            <a:ext cx="3526133" cy="307579"/>
          </a:xfrm>
          <a:prstGeom prst="rect">
            <a:avLst/>
          </a:prstGeom>
        </p:spPr>
        <p:txBody>
          <a:bodyPr lIns="0" anchor="ctr">
            <a:noAutofit/>
          </a:bodyPr>
          <a:lstStyle>
            <a:lvl1pPr marL="0" indent="0">
              <a:buNone/>
              <a:defRPr sz="1050" b="1">
                <a:solidFill>
                  <a:schemeClr val="tx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657229" y="647703"/>
            <a:ext cx="3526133"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657228" y="1368402"/>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657228" y="2271192"/>
            <a:ext cx="3526133" cy="4034509"/>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4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662126" y="2725961"/>
            <a:ext cx="8481877"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662127" y="647703"/>
            <a:ext cx="3526133" cy="436093"/>
          </a:xfrm>
          <a:prstGeom prst="rect">
            <a:avLst/>
          </a:prstGeom>
        </p:spPr>
        <p:txBody>
          <a:bodyPr lIns="0">
            <a:noAutofit/>
          </a:bodyPr>
          <a:lstStyle>
            <a:lvl1pPr>
              <a:defRPr sz="27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662126" y="1368402"/>
            <a:ext cx="186485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8555840" y="6435805"/>
            <a:ext cx="588163" cy="294668"/>
          </a:xfrm>
          <a:prstGeom prst="rect">
            <a:avLst/>
          </a:prstGeom>
        </p:spPr>
        <p:txBody>
          <a:bodyPr lIns="0" rIns="0" anchor="ctr"/>
          <a:lstStyle>
            <a:lvl1pPr algn="l">
              <a:defRPr sz="788">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5712844" y="6435805"/>
            <a:ext cx="2842994" cy="294668"/>
          </a:xfrm>
          <a:prstGeom prst="rect">
            <a:avLst/>
          </a:prstGeom>
        </p:spPr>
        <p:txBody>
          <a:bodyPr lIns="0" anchor="ctr"/>
          <a:lstStyle>
            <a:lvl1pPr algn="r">
              <a:defRPr sz="788"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927571" y="3639390"/>
            <a:ext cx="1395770" cy="307579"/>
          </a:xfrm>
          <a:prstGeom prst="rect">
            <a:avLst/>
          </a:prstGeom>
        </p:spPr>
        <p:txBody>
          <a:bodyPr lIns="0" anchor="ctr">
            <a:no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927571" y="4163444"/>
            <a:ext cx="1395770" cy="1490384"/>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2553388" y="3639390"/>
            <a:ext cx="1395770" cy="307579"/>
          </a:xfrm>
          <a:prstGeom prst="rect">
            <a:avLst/>
          </a:prstGeom>
        </p:spPr>
        <p:txBody>
          <a:bodyPr lIns="0" anchor="ctr">
            <a:no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2553388" y="4163443"/>
            <a:ext cx="1395770" cy="1490384"/>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4179204" y="3639389"/>
            <a:ext cx="1407478" cy="307579"/>
          </a:xfrm>
          <a:prstGeom prst="rect">
            <a:avLst/>
          </a:prstGeom>
        </p:spPr>
        <p:txBody>
          <a:bodyPr lIns="0" anchor="ctr">
            <a:no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4179202" y="4163449"/>
            <a:ext cx="1395770" cy="1490383"/>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718" y="6305698"/>
            <a:ext cx="830309"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5805018" y="3639389"/>
            <a:ext cx="1407478" cy="307579"/>
          </a:xfrm>
          <a:prstGeom prst="rect">
            <a:avLst/>
          </a:prstGeom>
        </p:spPr>
        <p:txBody>
          <a:bodyPr lIns="0" anchor="ctr">
            <a:no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5805019" y="4163449"/>
            <a:ext cx="1395770" cy="1490383"/>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7430832" y="3639389"/>
            <a:ext cx="1407478" cy="307579"/>
          </a:xfrm>
          <a:prstGeom prst="rect">
            <a:avLst/>
          </a:prstGeom>
        </p:spPr>
        <p:txBody>
          <a:bodyPr lIns="0" anchor="ctr">
            <a:noAutofit/>
          </a:bodyPr>
          <a:lstStyle>
            <a:lvl1pPr marL="0" indent="0">
              <a:buNone/>
              <a:defRPr sz="1050" b="1">
                <a:solidFill>
                  <a:schemeClr val="bg1"/>
                </a:solidFill>
                <a:latin typeface="Raleway" panose="020B0503030101060003"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7430833" y="4163449"/>
            <a:ext cx="1395770" cy="1490383"/>
          </a:xfrm>
          <a:prstGeom prst="rect">
            <a:avLst/>
          </a:prstGeom>
        </p:spPr>
        <p:txBody>
          <a:bodyPr lIns="0">
            <a:noAutofit/>
          </a:bodyPr>
          <a:lstStyle>
            <a:lvl1pPr marL="0" marR="0" indent="0" algn="l" defTabSz="685766" rtl="0" eaLnBrk="1" fontAlgn="auto" latinLnBrk="0" hangingPunct="1">
              <a:lnSpc>
                <a:spcPct val="90000"/>
              </a:lnSpc>
              <a:spcBef>
                <a:spcPts val="750"/>
              </a:spcBef>
              <a:spcAft>
                <a:spcPts val="0"/>
              </a:spcAft>
              <a:buClr>
                <a:srgbClr val="EF8A44"/>
              </a:buClr>
              <a:buSzTx/>
              <a:buFont typeface="+mj-lt"/>
              <a:buNone/>
              <a:tabLst/>
              <a:defRPr sz="105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marL="0" marR="0" lvl="0" indent="0" algn="l" defTabSz="685766" rtl="0" eaLnBrk="1" fontAlgn="auto" latinLnBrk="0" hangingPunct="1">
              <a:lnSpc>
                <a:spcPct val="90000"/>
              </a:lnSpc>
              <a:spcBef>
                <a:spcPts val="75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927572" y="2122162"/>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AF2E342E-F3A5-48D2-A866-24FB434AD771}"/>
              </a:ext>
            </a:extLst>
          </p:cNvPr>
          <p:cNvSpPr/>
          <p:nvPr userDrawn="1"/>
        </p:nvSpPr>
        <p:spPr>
          <a:xfrm>
            <a:off x="2552949" y="2122162"/>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15AF3E3A-59F7-47CF-B514-4F7C444F93EC}"/>
              </a:ext>
            </a:extLst>
          </p:cNvPr>
          <p:cNvSpPr/>
          <p:nvPr userDrawn="1"/>
        </p:nvSpPr>
        <p:spPr>
          <a:xfrm>
            <a:off x="4178327" y="2122162"/>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24107861-9025-4C62-9E7C-DA7B18EE106D}"/>
              </a:ext>
            </a:extLst>
          </p:cNvPr>
          <p:cNvSpPr/>
          <p:nvPr userDrawn="1"/>
        </p:nvSpPr>
        <p:spPr>
          <a:xfrm>
            <a:off x="5803704" y="2122162"/>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AE8E061A-B1EF-4F73-935D-8C2A0947B4D1}"/>
              </a:ext>
            </a:extLst>
          </p:cNvPr>
          <p:cNvSpPr/>
          <p:nvPr userDrawn="1"/>
        </p:nvSpPr>
        <p:spPr>
          <a:xfrm>
            <a:off x="7429082" y="2122162"/>
            <a:ext cx="915756"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41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628650" y="1825632"/>
            <a:ext cx="78867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685766" rtl="0" eaLnBrk="1" latinLnBrk="0" hangingPunct="1">
        <a:lnSpc>
          <a:spcPct val="90000"/>
        </a:lnSpc>
        <a:spcBef>
          <a:spcPct val="0"/>
        </a:spcBef>
        <a:buNone/>
        <a:defRPr sz="1875" b="1" kern="1200">
          <a:solidFill>
            <a:srgbClr val="37465E"/>
          </a:solidFill>
          <a:latin typeface="Raleway" panose="020B0503030101060003" pitchFamily="34" charset="0"/>
          <a:ea typeface="+mj-ea"/>
          <a:cs typeface="+mj-cs"/>
        </a:defRPr>
      </a:lvl1pPr>
    </p:titleStyle>
    <p:bodyStyle>
      <a:lvl1pPr marL="257162" indent="-257162" algn="l" defTabSz="685766" rtl="0" eaLnBrk="1" latinLnBrk="0" hangingPunct="1">
        <a:lnSpc>
          <a:spcPct val="90000"/>
        </a:lnSpc>
        <a:spcBef>
          <a:spcPts val="750"/>
        </a:spcBef>
        <a:buClr>
          <a:srgbClr val="EF8A44"/>
        </a:buClr>
        <a:buFont typeface="+mj-lt"/>
        <a:buAutoNum type="arabicPeriod"/>
        <a:defRPr sz="1200" b="1" kern="1200">
          <a:solidFill>
            <a:schemeClr val="tx1"/>
          </a:solidFill>
          <a:latin typeface="Raleway SemiBold" panose="020B0703030101060003" pitchFamily="34" charset="0"/>
          <a:ea typeface="+mn-ea"/>
          <a:cs typeface="+mn-cs"/>
        </a:defRPr>
      </a:lvl1pPr>
      <a:lvl2pPr marL="514325" indent="-171442" algn="l" defTabSz="685766" rtl="0" eaLnBrk="1" latinLnBrk="0" hangingPunct="1">
        <a:lnSpc>
          <a:spcPct val="90000"/>
        </a:lnSpc>
        <a:spcBef>
          <a:spcPts val="375"/>
        </a:spcBef>
        <a:buClr>
          <a:srgbClr val="EF8A44"/>
        </a:buClr>
        <a:buFont typeface="Arial" panose="020B0604020202020204" pitchFamily="34" charset="0"/>
        <a:buChar char="•"/>
        <a:defRPr sz="1050" b="1" kern="1200">
          <a:solidFill>
            <a:schemeClr val="tx1"/>
          </a:solidFill>
          <a:latin typeface="Raleway SemiBold" panose="020B0703030101060003" pitchFamily="34" charset="0"/>
          <a:ea typeface="+mn-ea"/>
          <a:cs typeface="+mn-cs"/>
        </a:defRPr>
      </a:lvl2pPr>
      <a:lvl3pPr marL="857207" indent="-171442" algn="l" defTabSz="685766" rtl="0" eaLnBrk="1" latinLnBrk="0" hangingPunct="1">
        <a:lnSpc>
          <a:spcPct val="90000"/>
        </a:lnSpc>
        <a:spcBef>
          <a:spcPts val="375"/>
        </a:spcBef>
        <a:buClr>
          <a:srgbClr val="EF8A44"/>
        </a:buClr>
        <a:buFont typeface="Arial" panose="020B0604020202020204" pitchFamily="34" charset="0"/>
        <a:buChar char="•"/>
        <a:defRPr sz="900" kern="1200">
          <a:solidFill>
            <a:schemeClr val="tx1"/>
          </a:solidFill>
          <a:latin typeface="Raleway SemiBold" panose="020B0703030101060003" pitchFamily="34" charset="0"/>
          <a:ea typeface="+mn-ea"/>
          <a:cs typeface="+mn-cs"/>
        </a:defRPr>
      </a:lvl3pPr>
      <a:lvl4pPr marL="1200090" indent="-171442" algn="l" defTabSz="685766" rtl="0" eaLnBrk="1" latinLnBrk="0" hangingPunct="1">
        <a:lnSpc>
          <a:spcPct val="90000"/>
        </a:lnSpc>
        <a:spcBef>
          <a:spcPts val="375"/>
        </a:spcBef>
        <a:buClr>
          <a:srgbClr val="EF8A44"/>
        </a:buClr>
        <a:buFont typeface="Arial" panose="020B0604020202020204" pitchFamily="34" charset="0"/>
        <a:buChar char="•"/>
        <a:defRPr sz="825" kern="1200">
          <a:solidFill>
            <a:schemeClr val="tx1"/>
          </a:solidFill>
          <a:latin typeface="Raleway SemiBold" panose="020B0703030101060003" pitchFamily="34" charset="0"/>
          <a:ea typeface="+mn-ea"/>
          <a:cs typeface="+mn-cs"/>
        </a:defRPr>
      </a:lvl4pPr>
      <a:lvl5pPr marL="1542974" indent="-171442" algn="l" defTabSz="685766" rtl="0" eaLnBrk="1" latinLnBrk="0" hangingPunct="1">
        <a:lnSpc>
          <a:spcPct val="90000"/>
        </a:lnSpc>
        <a:spcBef>
          <a:spcPts val="375"/>
        </a:spcBef>
        <a:buClr>
          <a:srgbClr val="EF8A44"/>
        </a:buClr>
        <a:buFont typeface="Arial" panose="020B0604020202020204" pitchFamily="34" charset="0"/>
        <a:buChar char="•"/>
        <a:defRPr sz="750" kern="1200">
          <a:solidFill>
            <a:schemeClr val="tx1"/>
          </a:solidFill>
          <a:latin typeface="Raleway SemiBold" panose="020B0703030101060003" pitchFamily="34" charset="0"/>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0460074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dhhr.wv.gov/bms/Programs/WaiverPrograms/CFCM/"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hyperlink" Target="https://dhhr.wv.gov/bms/Programs/WaiverPrograms/EV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hhr.wv.gov/bms/Programs/WaiverPrograms/CFCM/Pages/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wvaso.kepro.com/"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hyperlink" Target="mailto:ADWdocumentation@kepro.com" TargetMode="External"/><Relationship Id="rId7" Type="http://schemas.openxmlformats.org/officeDocument/2006/relationships/hyperlink" Target="mailto:WVPersonalCare@kepro.com" TargetMode="External"/><Relationship Id="rId2" Type="http://schemas.openxmlformats.org/officeDocument/2006/relationships/hyperlink" Target="mailto:WVADWaiver@kepro.com" TargetMode="External"/><Relationship Id="rId1" Type="http://schemas.openxmlformats.org/officeDocument/2006/relationships/slideLayout" Target="../slideLayouts/slideLayout33.xml"/><Relationship Id="rId6" Type="http://schemas.openxmlformats.org/officeDocument/2006/relationships/hyperlink" Target="mailto:WVPAS@kepro.com" TargetMode="External"/><Relationship Id="rId5" Type="http://schemas.openxmlformats.org/officeDocument/2006/relationships/hyperlink" Target="mailto:WVIDDWaiver@kepro.com" TargetMode="External"/><Relationship Id="rId4" Type="http://schemas.openxmlformats.org/officeDocument/2006/relationships/hyperlink" Target="mailto:WVTBIWaiver@kepro.com"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wvmedicalservices@kepro.com" TargetMode="Externa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8" Type="http://schemas.openxmlformats.org/officeDocument/2006/relationships/hyperlink" Target="mailto:JOJONES@KEPRO.COM" TargetMode="External"/><Relationship Id="rId3" Type="http://schemas.openxmlformats.org/officeDocument/2006/relationships/hyperlink" Target="mailto:KAREN.WILKINSON@KEPRO.COM" TargetMode="External"/><Relationship Id="rId7" Type="http://schemas.openxmlformats.org/officeDocument/2006/relationships/hyperlink" Target="mailto:JASPER.SMITH@KEPRO.COM" TargetMode="External"/><Relationship Id="rId12" Type="http://schemas.openxmlformats.org/officeDocument/2006/relationships/hyperlink" Target="https://c3wv.kepro.com/" TargetMode="External"/><Relationship Id="rId2" Type="http://schemas.openxmlformats.org/officeDocument/2006/relationships/hyperlink" Target="mailto:EBPROCTOR@KEPRO.COM" TargetMode="External"/><Relationship Id="rId1" Type="http://schemas.openxmlformats.org/officeDocument/2006/relationships/slideLayout" Target="../slideLayouts/slideLayout21.xml"/><Relationship Id="rId6" Type="http://schemas.openxmlformats.org/officeDocument/2006/relationships/hyperlink" Target="mailto:JAMI.PLANTIN@KEPRO.COM" TargetMode="External"/><Relationship Id="rId11" Type="http://schemas.openxmlformats.org/officeDocument/2006/relationships/hyperlink" Target="https://providerportal.kepro.com/" TargetMode="External"/><Relationship Id="rId5" Type="http://schemas.openxmlformats.org/officeDocument/2006/relationships/hyperlink" Target="mailto:SIERRA.HALL@KEPRO.COM" TargetMode="External"/><Relationship Id="rId10" Type="http://schemas.openxmlformats.org/officeDocument/2006/relationships/hyperlink" Target="http://wvaso.kepro.com/" TargetMode="External"/><Relationship Id="rId4" Type="http://schemas.openxmlformats.org/officeDocument/2006/relationships/hyperlink" Target="mailto:APERRY@KEPRO.COM" TargetMode="External"/><Relationship Id="rId9" Type="http://schemas.openxmlformats.org/officeDocument/2006/relationships/hyperlink" Target="mailto:LPAYNE@KEPRO.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hyperlink" Target="https://providerportal.kepro.com/"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hyperlink" Target="https://wvltc.kepro.com/" TargetMode="External"/><Relationship Id="rId5" Type="http://schemas.openxmlformats.org/officeDocument/2006/relationships/hyperlink" Target="https://portal.kepro.com/" TargetMode="External"/><Relationship Id="rId4" Type="http://schemas.openxmlformats.org/officeDocument/2006/relationships/hyperlink" Target="https://careconnectionwv.kepr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hyperlink" Target="https://survey.alchemer.com/s3/6268630/Kepro-Medical-Provider-Contact-Information-Update"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vaso.kepro.com/programs/nursing-facility-program/"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666749" y="3391977"/>
            <a:ext cx="6858000" cy="977313"/>
          </a:xfrm>
        </p:spPr>
        <p:txBody>
          <a:bodyPr>
            <a:normAutofit fontScale="90000"/>
          </a:bodyPr>
          <a:lstStyle/>
          <a:p>
            <a:r>
              <a:rPr lang="en-US" dirty="0"/>
              <a:t>Spring 2021 </a:t>
            </a:r>
            <a:br>
              <a:rPr lang="en-US" dirty="0"/>
            </a:br>
            <a:r>
              <a:rPr lang="en-US" dirty="0"/>
              <a:t>Provider Workshop</a:t>
            </a:r>
          </a:p>
        </p:txBody>
      </p:sp>
      <p:sp>
        <p:nvSpPr>
          <p:cNvPr id="3" name="Subtitle 2">
            <a:extLst>
              <a:ext uri="{FF2B5EF4-FFF2-40B4-BE49-F238E27FC236}">
                <a16:creationId xmlns:a16="http://schemas.microsoft.com/office/drawing/2014/main" id="{083B7693-68C7-4138-91BE-CA94B7F6303A}"/>
              </a:ext>
            </a:extLst>
          </p:cNvPr>
          <p:cNvSpPr>
            <a:spLocks noGrp="1"/>
          </p:cNvSpPr>
          <p:nvPr>
            <p:ph type="subTitle" idx="1"/>
          </p:nvPr>
        </p:nvSpPr>
        <p:spPr/>
        <p:txBody>
          <a:bodyPr>
            <a:normAutofit/>
          </a:bodyPr>
          <a:lstStyle/>
          <a:p>
            <a:r>
              <a:rPr lang="fr-FR" dirty="0" err="1"/>
              <a:t>Presented</a:t>
            </a:r>
            <a:r>
              <a:rPr lang="fr-FR" dirty="0"/>
              <a:t> by </a:t>
            </a:r>
            <a:r>
              <a:rPr lang="fr-FR" dirty="0" err="1"/>
              <a:t>Kepro</a:t>
            </a:r>
            <a:endParaRPr lang="en-US" dirty="0"/>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Case Management – Medical and Behavioral Health</a:t>
            </a:r>
          </a:p>
        </p:txBody>
      </p:sp>
      <p:sp>
        <p:nvSpPr>
          <p:cNvPr id="3" name="Text Placeholder 2"/>
          <p:cNvSpPr>
            <a:spLocks noGrp="1"/>
          </p:cNvSpPr>
          <p:nvPr>
            <p:ph type="body" sz="half" idx="22"/>
          </p:nvPr>
        </p:nvSpPr>
        <p:spPr>
          <a:xfrm>
            <a:off x="664368" y="1639965"/>
            <a:ext cx="7980576" cy="3996559"/>
          </a:xfrm>
        </p:spPr>
        <p:txBody>
          <a:bodyPr/>
          <a:lstStyle/>
          <a:p>
            <a:pPr marL="214303" indent="-214303">
              <a:buFont typeface="Arial" panose="020B0604020202020204" pitchFamily="34" charset="0"/>
              <a:buChar char="•"/>
            </a:pPr>
            <a:r>
              <a:rPr lang="en-US" sz="2000" dirty="0"/>
              <a:t>Kepro has expanded its case management functions to assist fee-for-service Medicaid members and waiver members who have been tested for COVID-19. </a:t>
            </a:r>
          </a:p>
          <a:p>
            <a:pPr marL="214303" indent="-214303">
              <a:buFont typeface="Arial" panose="020B0604020202020204" pitchFamily="34" charset="0"/>
              <a:buChar char="•"/>
            </a:pPr>
            <a:r>
              <a:rPr lang="en-US" sz="2000" dirty="0"/>
              <a:t>Information is received from the DHHR to alert BMS to fee-for-service members who have tested either positive or negative for COVID-19.</a:t>
            </a:r>
          </a:p>
          <a:p>
            <a:pPr marL="214303" indent="-214303">
              <a:buFont typeface="Arial" panose="020B0604020202020204" pitchFamily="34" charset="0"/>
              <a:buChar char="•"/>
            </a:pPr>
            <a:r>
              <a:rPr lang="en-US" sz="2000" dirty="0"/>
              <a:t>All members with positive results are contacted to complete a questionnaire with a Kepro RN reviewer by utilizing the Social Determinants of Health Screening Tool and the COVID-19 Triage questionnaire to ascertain any essential needs and to provide education to the members and family.</a:t>
            </a:r>
          </a:p>
          <a:p>
            <a:pPr marL="214303" indent="-214303">
              <a:buFont typeface="Arial" panose="020B0604020202020204" pitchFamily="34" charset="0"/>
              <a:buChar char="•"/>
            </a:pPr>
            <a:r>
              <a:rPr lang="en-US" sz="2000" dirty="0"/>
              <a:t>Total number of referrals to date: 35,738</a:t>
            </a:r>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10</a:t>
            </a:fld>
            <a:endParaRPr lang="en-US" dirty="0"/>
          </a:p>
        </p:txBody>
      </p:sp>
    </p:spTree>
    <p:extLst>
      <p:ext uri="{BB962C8B-B14F-4D97-AF65-F5344CB8AC3E}">
        <p14:creationId xmlns:p14="http://schemas.microsoft.com/office/powerpoint/2010/main" val="156231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Services: 2020 Waiver Renewal Applications</a:t>
            </a:r>
          </a:p>
        </p:txBody>
      </p:sp>
      <p:sp>
        <p:nvSpPr>
          <p:cNvPr id="3" name="Text Placeholder 2"/>
          <p:cNvSpPr>
            <a:spLocks noGrp="1"/>
          </p:cNvSpPr>
          <p:nvPr>
            <p:ph type="body" sz="half" idx="22"/>
          </p:nvPr>
        </p:nvSpPr>
        <p:spPr/>
        <p:txBody>
          <a:bodyPr/>
          <a:lstStyle/>
          <a:p>
            <a:pPr marL="257162" indent="-257162">
              <a:buFont typeface="Arial" panose="020B0604020202020204" pitchFamily="34" charset="0"/>
              <a:buChar char="•"/>
            </a:pPr>
            <a:r>
              <a:rPr lang="en-US" sz="2000" dirty="0"/>
              <a:t>BMS has included Conflict Free Case Management (CFCM) and Electronic Visit Verification (EVV) in the renewal applications for the Waivers. </a:t>
            </a:r>
            <a:r>
              <a:rPr lang="en-US" sz="2000" dirty="0" err="1"/>
              <a:t>Kepro</a:t>
            </a:r>
            <a:r>
              <a:rPr lang="en-US" sz="2000" dirty="0"/>
              <a:t> is working on updating their applications to accommodate necessary changes related to these initiatives. More information can be found at: </a:t>
            </a:r>
          </a:p>
          <a:p>
            <a:pPr marL="600045" lvl="1" indent="-257162">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Conflict Free Case Management (CFCM)</a:t>
            </a:r>
          </a:p>
          <a:p>
            <a:pPr marL="1028666" lvl="2" indent="-342900">
              <a:buFont typeface="Arial" panose="020B0604020202020204" pitchFamily="34" charset="0"/>
              <a:buChar char="•"/>
            </a:pPr>
            <a:r>
              <a:rPr lang="en-US" sz="2000" dirty="0">
                <a:hlinkClick r:id="rId3"/>
              </a:rPr>
              <a:t>https://dhhr.wv.gov/bms/Programs/WaiverPrograms/CFCM/</a:t>
            </a:r>
            <a:endParaRPr lang="en-US" sz="2000" dirty="0"/>
          </a:p>
          <a:p>
            <a:pPr marL="628650" lvl="1" indent="-287338">
              <a:buFont typeface="Arial" panose="020B0604020202020204" pitchFamily="34" charset="0"/>
              <a:buChar char="•"/>
            </a:pPr>
            <a:r>
              <a:rPr lang="en-US" sz="2150" dirty="0">
                <a:latin typeface="Open Sans" panose="020B0606030504020204" pitchFamily="34" charset="0"/>
                <a:ea typeface="Open Sans" panose="020B0606030504020204" pitchFamily="34" charset="0"/>
                <a:cs typeface="Open Sans" panose="020B0606030504020204" pitchFamily="34" charset="0"/>
              </a:rPr>
              <a:t>Electronic Visit Verification (EVV)</a:t>
            </a:r>
          </a:p>
          <a:p>
            <a:pPr marL="1028666" lvl="2" indent="-342900">
              <a:buFont typeface="Arial" panose="020B0604020202020204" pitchFamily="34" charset="0"/>
              <a:buChar char="•"/>
            </a:pPr>
            <a:r>
              <a:rPr lang="en-US" sz="2000" dirty="0">
                <a:hlinkClick r:id="rId4"/>
              </a:rPr>
              <a:t>https://dhhr.wv.gov/bms/Programs/WaiverPrograms/EVV/</a:t>
            </a:r>
            <a:r>
              <a:rPr lang="en-US" sz="2000" dirty="0"/>
              <a:t> </a:t>
            </a:r>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11</a:t>
            </a:fld>
            <a:endParaRPr lang="en-US" dirty="0"/>
          </a:p>
        </p:txBody>
      </p:sp>
    </p:spTree>
    <p:extLst>
      <p:ext uri="{BB962C8B-B14F-4D97-AF65-F5344CB8AC3E}">
        <p14:creationId xmlns:p14="http://schemas.microsoft.com/office/powerpoint/2010/main" val="343923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Services: Conflict Free Case Management</a:t>
            </a:r>
          </a:p>
        </p:txBody>
      </p:sp>
      <p:sp>
        <p:nvSpPr>
          <p:cNvPr id="3" name="Text Placeholder 2"/>
          <p:cNvSpPr>
            <a:spLocks noGrp="1"/>
          </p:cNvSpPr>
          <p:nvPr>
            <p:ph type="body" sz="half" idx="22"/>
          </p:nvPr>
        </p:nvSpPr>
        <p:spPr>
          <a:xfrm>
            <a:off x="664370" y="1367008"/>
            <a:ext cx="7980576" cy="789726"/>
          </a:xfrm>
        </p:spPr>
        <p:txBody>
          <a:bodyPr/>
          <a:lstStyle/>
          <a:p>
            <a:pPr marL="214303" indent="-214303">
              <a:spcBef>
                <a:spcPts val="0"/>
              </a:spcBef>
              <a:buFont typeface="Arial" panose="020B0604020202020204" pitchFamily="34" charset="0"/>
              <a:buChar char="•"/>
            </a:pPr>
            <a:r>
              <a:rPr lang="en-US" sz="2000" dirty="0"/>
              <a:t>Conflict Free Case Management is a federal requirement that promotes separation of Case Management and other services.</a:t>
            </a:r>
          </a:p>
          <a:p>
            <a:pPr marL="214303" indent="-214303">
              <a:spcBef>
                <a:spcPts val="0"/>
              </a:spcBef>
              <a:buFont typeface="Arial" panose="020B0604020202020204" pitchFamily="34" charset="0"/>
              <a:buChar char="•"/>
            </a:pPr>
            <a:r>
              <a:rPr lang="en-US" sz="2000" dirty="0" err="1"/>
              <a:t>Kepro’s</a:t>
            </a:r>
            <a:r>
              <a:rPr lang="en-US" sz="2000" dirty="0"/>
              <a:t> field staff will be encouraging members who are currently at conflict to follow up with their ADW providers or Bureau of Senior Services (</a:t>
            </a:r>
            <a:r>
              <a:rPr lang="en-US" sz="2000" dirty="0" err="1"/>
              <a:t>BoSS</a:t>
            </a:r>
            <a:r>
              <a:rPr lang="en-US" sz="2000" dirty="0"/>
              <a:t>).</a:t>
            </a:r>
          </a:p>
          <a:p>
            <a:pPr marL="214303" indent="-214303">
              <a:spcBef>
                <a:spcPts val="0"/>
              </a:spcBef>
              <a:buFont typeface="Arial" panose="020B0604020202020204" pitchFamily="34" charset="0"/>
              <a:buChar char="•"/>
            </a:pPr>
            <a:r>
              <a:rPr lang="en-US" sz="2000" dirty="0"/>
              <a:t>There will be no interruption in the participant’s services.</a:t>
            </a:r>
          </a:p>
          <a:p>
            <a:pPr marL="214303" indent="-214303">
              <a:spcBef>
                <a:spcPts val="0"/>
              </a:spcBef>
              <a:buFont typeface="Arial" panose="020B0604020202020204" pitchFamily="34" charset="0"/>
              <a:buChar char="•"/>
            </a:pPr>
            <a:r>
              <a:rPr lang="en-US" sz="2000" dirty="0"/>
              <a:t>Participants will continue to have freedom of choice in selecting their provider agencies.</a:t>
            </a:r>
          </a:p>
          <a:p>
            <a:pPr marL="214303" indent="-214303">
              <a:spcBef>
                <a:spcPts val="0"/>
              </a:spcBef>
              <a:buFont typeface="Arial" panose="020B0604020202020204" pitchFamily="34" charset="0"/>
              <a:buChar char="•"/>
            </a:pPr>
            <a:r>
              <a:rPr lang="en-US" sz="2000" dirty="0"/>
              <a:t>Participant services will need to be provided by separate agencies.</a:t>
            </a:r>
          </a:p>
          <a:p>
            <a:pPr marL="214303" indent="-214303">
              <a:spcBef>
                <a:spcPts val="0"/>
              </a:spcBef>
              <a:buFont typeface="Arial" panose="020B0604020202020204" pitchFamily="34" charset="0"/>
              <a:buChar char="•"/>
            </a:pPr>
            <a:r>
              <a:rPr lang="en-US" sz="2000" dirty="0"/>
              <a:t>Participant services will still be determined with a Person-Centered Planning process.</a:t>
            </a:r>
          </a:p>
          <a:p>
            <a:pPr marL="214303" indent="-214303">
              <a:spcBef>
                <a:spcPts val="0"/>
              </a:spcBef>
              <a:buFont typeface="Arial" panose="020B0604020202020204" pitchFamily="34" charset="0"/>
              <a:buChar char="•"/>
            </a:pPr>
            <a:r>
              <a:rPr lang="en-US" sz="2000" dirty="0"/>
              <a:t>Implementation date is pending. Members will phase in corresponding to their anchor dates. Providers and members will receive further information prior to implementation. </a:t>
            </a:r>
          </a:p>
          <a:p>
            <a:pPr marL="214303" indent="-214303">
              <a:spcBef>
                <a:spcPts val="0"/>
              </a:spcBef>
              <a:buFont typeface="Arial" panose="020B0604020202020204" pitchFamily="34" charset="0"/>
              <a:buChar char="•"/>
            </a:pPr>
            <a:r>
              <a:rPr lang="en-US" sz="2000" dirty="0"/>
              <a:t>Additional information can be found here:  </a:t>
            </a:r>
            <a:r>
              <a:rPr lang="en-US" sz="2000" dirty="0">
                <a:hlinkClick r:id="rId3"/>
              </a:rPr>
              <a:t>https://dhhr.wv.gov/bms/Programs/WaiverPrograms/CFCM/Pages/default.aspx</a:t>
            </a:r>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12</a:t>
            </a:fld>
            <a:endParaRPr lang="en-US" dirty="0"/>
          </a:p>
        </p:txBody>
      </p:sp>
    </p:spTree>
    <p:extLst>
      <p:ext uri="{BB962C8B-B14F-4D97-AF65-F5344CB8AC3E}">
        <p14:creationId xmlns:p14="http://schemas.microsoft.com/office/powerpoint/2010/main" val="394618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ADW and PC MNERs</a:t>
            </a:r>
          </a:p>
        </p:txBody>
      </p:sp>
      <p:sp>
        <p:nvSpPr>
          <p:cNvPr id="3" name="Text Placeholder 2"/>
          <p:cNvSpPr>
            <a:spLocks noGrp="1"/>
          </p:cNvSpPr>
          <p:nvPr>
            <p:ph type="body" sz="half" idx="22"/>
          </p:nvPr>
        </p:nvSpPr>
        <p:spPr>
          <a:xfrm>
            <a:off x="664368" y="1639965"/>
            <a:ext cx="7980576" cy="4603179"/>
          </a:xfrm>
        </p:spPr>
        <p:txBody>
          <a:bodyPr/>
          <a:lstStyle/>
          <a:p>
            <a:pPr marL="214303" indent="-214303">
              <a:spcBef>
                <a:spcPts val="0"/>
              </a:spcBef>
              <a:buFont typeface="Arial" panose="020B0604020202020204" pitchFamily="34" charset="0"/>
              <a:buChar char="•"/>
            </a:pPr>
            <a:r>
              <a:rPr lang="en-US" sz="2000" dirty="0"/>
              <a:t>Form must be complete, legible, and no blank areas.</a:t>
            </a:r>
          </a:p>
          <a:p>
            <a:pPr marL="214303" indent="-214303">
              <a:spcBef>
                <a:spcPts val="0"/>
              </a:spcBef>
              <a:buFont typeface="Arial" panose="020B0604020202020204" pitchFamily="34" charset="0"/>
              <a:buChar char="•"/>
            </a:pPr>
            <a:r>
              <a:rPr lang="en-US" sz="2000" dirty="0"/>
              <a:t>The applicant/participant must sign and date. If unable, a Legal Representative must sign.</a:t>
            </a:r>
          </a:p>
          <a:p>
            <a:pPr marL="214303" indent="-214303">
              <a:spcBef>
                <a:spcPts val="0"/>
              </a:spcBef>
              <a:buFont typeface="Arial" panose="020B0604020202020204" pitchFamily="34" charset="0"/>
              <a:buChar char="•"/>
            </a:pPr>
            <a:r>
              <a:rPr lang="en-US" sz="2000" dirty="0"/>
              <a:t>Legal Representative, Guardian or Contact Area: MUST be completed if the applicant/participant has Alzheimer’s, dementia, or a related diagnosis. If not applicable, enter N/A. </a:t>
            </a:r>
          </a:p>
          <a:p>
            <a:pPr marL="214303" indent="-214303">
              <a:spcBef>
                <a:spcPts val="0"/>
              </a:spcBef>
              <a:buFont typeface="Arial" panose="020B0604020202020204" pitchFamily="34" charset="0"/>
              <a:buChar char="•"/>
            </a:pPr>
            <a:r>
              <a:rPr lang="en-US" sz="2000" dirty="0"/>
              <a:t>The Legal Representative signing the form must also be listed on the application.</a:t>
            </a:r>
          </a:p>
          <a:p>
            <a:pPr marL="214303" indent="-214303">
              <a:spcBef>
                <a:spcPts val="0"/>
              </a:spcBef>
              <a:buFont typeface="Arial" panose="020B0604020202020204" pitchFamily="34" charset="0"/>
              <a:buChar char="•"/>
            </a:pPr>
            <a:r>
              <a:rPr lang="en-US" sz="2000" dirty="0"/>
              <a:t>The request must be signed by the Physician (MD or DO), Nurse Practitioner, or Physician’s Assistant. Original signature is required. (Signature is valid for 60 days).</a:t>
            </a:r>
          </a:p>
          <a:p>
            <a:pPr marL="214303" indent="-214303">
              <a:spcBef>
                <a:spcPts val="0"/>
              </a:spcBef>
              <a:buFont typeface="Arial" panose="020B0604020202020204" pitchFamily="34" charset="0"/>
              <a:buChar char="•"/>
            </a:pPr>
            <a:r>
              <a:rPr lang="en-US" sz="2000" dirty="0"/>
              <a:t>ICD-10 codes and descriptors should both be indicated (ADW).</a:t>
            </a:r>
          </a:p>
          <a:p>
            <a:pPr marL="214303" indent="-214303">
              <a:spcBef>
                <a:spcPts val="0"/>
              </a:spcBef>
              <a:buFont typeface="Arial" panose="020B0604020202020204" pitchFamily="34" charset="0"/>
              <a:buChar char="•"/>
            </a:pPr>
            <a:r>
              <a:rPr lang="en-US" sz="2000" dirty="0"/>
              <a:t>When the form indicates that the applicant has Alzheimer’s, brain multi-infarct, senile dementia or a related condition, it is required that the ICD-10 code be listed.</a:t>
            </a:r>
          </a:p>
          <a:p>
            <a:pPr marL="214303" indent="-214303">
              <a:spcBef>
                <a:spcPts val="0"/>
              </a:spcBef>
              <a:buFont typeface="Arial" panose="020B0604020202020204" pitchFamily="34" charset="0"/>
              <a:buChar char="•"/>
            </a:pPr>
            <a:r>
              <a:rPr lang="en-US" sz="2000" dirty="0"/>
              <a:t>Both terminal and Alzheimer's question must be completed.</a:t>
            </a:r>
          </a:p>
          <a:p>
            <a:pPr>
              <a:spcBef>
                <a:spcPts val="0"/>
              </a:spcBef>
            </a:pPr>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13</a:t>
            </a:fld>
            <a:endParaRPr lang="en-US" dirty="0"/>
          </a:p>
        </p:txBody>
      </p:sp>
    </p:spTree>
    <p:extLst>
      <p:ext uri="{BB962C8B-B14F-4D97-AF65-F5344CB8AC3E}">
        <p14:creationId xmlns:p14="http://schemas.microsoft.com/office/powerpoint/2010/main" val="240175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Dental Services</a:t>
            </a:r>
          </a:p>
        </p:txBody>
      </p:sp>
      <p:sp>
        <p:nvSpPr>
          <p:cNvPr id="3" name="Text Placeholder 2"/>
          <p:cNvSpPr>
            <a:spLocks noGrp="1"/>
          </p:cNvSpPr>
          <p:nvPr>
            <p:ph type="body" sz="half" idx="22"/>
          </p:nvPr>
        </p:nvSpPr>
        <p:spPr>
          <a:xfrm>
            <a:off x="664368" y="1639966"/>
            <a:ext cx="7980576" cy="4515174"/>
          </a:xfrm>
        </p:spPr>
        <p:txBody>
          <a:bodyPr/>
          <a:lstStyle/>
          <a:p>
            <a:pPr marL="214303" indent="-214303">
              <a:spcBef>
                <a:spcPts val="0"/>
              </a:spcBef>
              <a:buFont typeface="Arial" panose="020B0604020202020204" pitchFamily="34" charset="0"/>
              <a:buChar char="•"/>
            </a:pPr>
            <a:r>
              <a:rPr lang="en-US" sz="2000" dirty="0"/>
              <a:t>Effective January 1, 2021, West Virginia Medicaid members 21 years of age and older, are eligible for diagnostic, preventative and restorative services.</a:t>
            </a:r>
          </a:p>
          <a:p>
            <a:pPr marL="214303" indent="-214303">
              <a:spcBef>
                <a:spcPts val="0"/>
              </a:spcBef>
              <a:buFont typeface="Arial" panose="020B0604020202020204" pitchFamily="34" charset="0"/>
              <a:buChar char="•"/>
            </a:pPr>
            <a:r>
              <a:rPr lang="en-US" sz="2000" dirty="0"/>
              <a:t>Providers can submit prior authorizations online or by fax.</a:t>
            </a:r>
          </a:p>
          <a:p>
            <a:pPr marL="214303" indent="-214303">
              <a:spcBef>
                <a:spcPts val="0"/>
              </a:spcBef>
              <a:buFont typeface="Arial" panose="020B0604020202020204" pitchFamily="34" charset="0"/>
              <a:buChar char="•"/>
            </a:pPr>
            <a:r>
              <a:rPr lang="en-US" sz="2000" dirty="0"/>
              <a:t>Services for adult dental services that require prior authorization must be submitted to </a:t>
            </a:r>
            <a:r>
              <a:rPr lang="en-US" sz="2000" dirty="0" err="1"/>
              <a:t>Kepro</a:t>
            </a:r>
            <a:r>
              <a:rPr lang="en-US" sz="2000" dirty="0"/>
              <a:t>. Any services provided in an operating room must be submitted as an Outpatient Surgical request on the portal.</a:t>
            </a:r>
          </a:p>
          <a:p>
            <a:pPr marL="214303" indent="-214303">
              <a:spcBef>
                <a:spcPts val="0"/>
              </a:spcBef>
              <a:buFont typeface="Arial" panose="020B0604020202020204" pitchFamily="34" charset="0"/>
              <a:buChar char="•"/>
            </a:pPr>
            <a:r>
              <a:rPr lang="en-US" sz="2000" dirty="0"/>
              <a:t>Dental providers who have the capability to access </a:t>
            </a:r>
            <a:r>
              <a:rPr lang="en-US" sz="2000" dirty="0" err="1"/>
              <a:t>Kepro’s</a:t>
            </a:r>
            <a:r>
              <a:rPr lang="en-US" sz="2000" dirty="0"/>
              <a:t> provider portal DDE system must login to view determinations of requests submitted. </a:t>
            </a:r>
          </a:p>
          <a:p>
            <a:pPr marL="214303" indent="-214303">
              <a:spcBef>
                <a:spcPts val="0"/>
              </a:spcBef>
              <a:buFont typeface="Arial" panose="020B0604020202020204" pitchFamily="34" charset="0"/>
              <a:buChar char="•"/>
            </a:pPr>
            <a:r>
              <a:rPr lang="en-US" sz="2000" dirty="0"/>
              <a:t>Authorizations will be issued with a 180-day date span. </a:t>
            </a:r>
          </a:p>
          <a:p>
            <a:pPr marL="214303" indent="-214303">
              <a:spcBef>
                <a:spcPts val="0"/>
              </a:spcBef>
              <a:buFont typeface="Arial" panose="020B0604020202020204" pitchFamily="34" charset="0"/>
              <a:buChar char="•"/>
            </a:pPr>
            <a:r>
              <a:rPr lang="en-US" sz="2000" dirty="0"/>
              <a:t>Medicaid members will automatically be enrolled with Care Management.</a:t>
            </a:r>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14</a:t>
            </a:fld>
            <a:endParaRPr lang="en-US" dirty="0"/>
          </a:p>
        </p:txBody>
      </p:sp>
    </p:spTree>
    <p:extLst>
      <p:ext uri="{BB962C8B-B14F-4D97-AF65-F5344CB8AC3E}">
        <p14:creationId xmlns:p14="http://schemas.microsoft.com/office/powerpoint/2010/main" val="228017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Dental Services – Cont.</a:t>
            </a:r>
          </a:p>
        </p:txBody>
      </p:sp>
      <p:sp>
        <p:nvSpPr>
          <p:cNvPr id="3" name="Text Placeholder 2"/>
          <p:cNvSpPr>
            <a:spLocks noGrp="1"/>
          </p:cNvSpPr>
          <p:nvPr>
            <p:ph type="body" sz="half" idx="22"/>
          </p:nvPr>
        </p:nvSpPr>
        <p:spPr/>
        <p:txBody>
          <a:bodyPr/>
          <a:lstStyle/>
          <a:p>
            <a:pPr marL="214303" indent="-214303">
              <a:spcBef>
                <a:spcPts val="0"/>
              </a:spcBef>
              <a:buFont typeface="Arial" panose="020B0604020202020204" pitchFamily="34" charset="0"/>
              <a:buChar char="•"/>
            </a:pPr>
            <a:r>
              <a:rPr lang="en-US" sz="2000" dirty="0"/>
              <a:t>The UMC will call and notify the fee-for-service member to inform of the cost of the prior authorization request(s) and balance remaining for the member.</a:t>
            </a:r>
          </a:p>
          <a:p>
            <a:pPr marL="214303" indent="-214303">
              <a:spcBef>
                <a:spcPts val="0"/>
              </a:spcBef>
              <a:buFont typeface="Arial" panose="020B0604020202020204" pitchFamily="34" charset="0"/>
              <a:buChar char="•"/>
            </a:pPr>
            <a:r>
              <a:rPr lang="en-US" sz="2000" dirty="0"/>
              <a:t>If there is a prior approval from another provider, the second provider will need to submit a “vendor/provider”  letter signed electronically or cosigned if obtained verbally from the member indicating the change.</a:t>
            </a:r>
          </a:p>
          <a:p>
            <a:pPr marL="214303" indent="-214303">
              <a:spcBef>
                <a:spcPts val="0"/>
              </a:spcBef>
              <a:buFont typeface="Arial" panose="020B0604020202020204" pitchFamily="34" charset="0"/>
              <a:buChar char="•"/>
            </a:pPr>
            <a:r>
              <a:rPr lang="en-US" sz="2000" dirty="0"/>
              <a:t>The cost of dental services reimbursed is determined by the fee schedule. </a:t>
            </a:r>
          </a:p>
          <a:p>
            <a:pPr marL="214303" indent="-214303">
              <a:spcBef>
                <a:spcPts val="0"/>
              </a:spcBef>
              <a:buFont typeface="Arial" panose="020B0604020202020204" pitchFamily="34" charset="0"/>
              <a:buChar char="•"/>
            </a:pPr>
            <a:r>
              <a:rPr lang="en-US" sz="2000" dirty="0"/>
              <a:t>The $1,000 service limitation does not start over or reset when a member changes from fee-for-service to a managed care organization (MCO) or from MCO to fee-for-service:</a:t>
            </a:r>
          </a:p>
          <a:p>
            <a:pPr marL="557186" lvl="3" indent="-214303">
              <a:spcBef>
                <a:spcPts val="0"/>
              </a:spcBef>
              <a:buSzPct val="900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Any service provided during MCO enrollment will be subtracted from the $1,000 and will be recognized by </a:t>
            </a:r>
            <a:r>
              <a:rPr lang="en-US" sz="2000" dirty="0" err="1">
                <a:latin typeface="Open Sans" panose="020B0606030504020204" pitchFamily="34" charset="0"/>
                <a:ea typeface="Open Sans" panose="020B0606030504020204" pitchFamily="34" charset="0"/>
                <a:cs typeface="Open Sans" panose="020B0606030504020204" pitchFamily="34" charset="0"/>
              </a:rPr>
              <a:t>Kepro</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214303" lvl="2" indent="-214303">
              <a:spcBef>
                <a:spcPts val="0"/>
              </a:spcBef>
              <a:buSzPct val="900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Cases submitted after the $1,000 has been exhausted will be closed. The provider is to make arrangements with the member.</a:t>
            </a:r>
            <a:endParaRPr lang="en-US" sz="2000" dirty="0"/>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15</a:t>
            </a:fld>
            <a:endParaRPr lang="en-US" dirty="0"/>
          </a:p>
        </p:txBody>
      </p:sp>
    </p:spTree>
    <p:extLst>
      <p:ext uri="{BB962C8B-B14F-4D97-AF65-F5344CB8AC3E}">
        <p14:creationId xmlns:p14="http://schemas.microsoft.com/office/powerpoint/2010/main" val="345083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Successful Medical Authorizations</a:t>
            </a:r>
          </a:p>
        </p:txBody>
      </p:sp>
      <p:sp>
        <p:nvSpPr>
          <p:cNvPr id="3" name="Text Placeholder 2"/>
          <p:cNvSpPr>
            <a:spLocks noGrp="1"/>
          </p:cNvSpPr>
          <p:nvPr>
            <p:ph type="body" sz="half" idx="22"/>
          </p:nvPr>
        </p:nvSpPr>
        <p:spPr/>
        <p:txBody>
          <a:bodyPr/>
          <a:lstStyle/>
          <a:p>
            <a:pPr marL="257162" indent="-257162">
              <a:buFont typeface="Arial" panose="020B0604020202020204" pitchFamily="34" charset="0"/>
              <a:buChar char="•"/>
            </a:pPr>
            <a:r>
              <a:rPr lang="en-US" sz="2000" dirty="0"/>
              <a:t>All unlisted service codes require prior authorization.</a:t>
            </a:r>
          </a:p>
          <a:p>
            <a:pPr marL="257162" indent="-257162">
              <a:buFont typeface="Arial" panose="020B0604020202020204" pitchFamily="34" charset="0"/>
              <a:buChar char="•"/>
            </a:pPr>
            <a:r>
              <a:rPr lang="en-US" sz="2000" dirty="0"/>
              <a:t>Please check Master Code List (MCL) or search by the CPT code when submitting via direct data entry (DDE) or by fax. There are some studies that do not require prior authorization.</a:t>
            </a:r>
          </a:p>
          <a:p>
            <a:pPr marL="600045" lvl="1" indent="-257162">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 MCL can be found at www.wvaso.kepro.com under Resources then Manuals and Reference Materials.</a:t>
            </a:r>
          </a:p>
          <a:p>
            <a:pPr marL="257162" indent="-257162">
              <a:buFont typeface="Arial" panose="020B0604020202020204" pitchFamily="34" charset="0"/>
              <a:buChar char="•"/>
            </a:pPr>
            <a:r>
              <a:rPr lang="en-US" sz="2000" dirty="0"/>
              <a:t>Remember to attach or fax documentation to justify medical necessity.</a:t>
            </a:r>
          </a:p>
          <a:p>
            <a:pPr marL="600045" lvl="1" indent="-257162">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Also, be sure to include written or electronic orders where applicable.</a:t>
            </a:r>
          </a:p>
          <a:p>
            <a:pPr marL="600045" lvl="1" indent="-257162">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Dental: X-rays and attachments must contain the member’s name.</a:t>
            </a:r>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16</a:t>
            </a:fld>
            <a:endParaRPr lang="en-US" dirty="0"/>
          </a:p>
        </p:txBody>
      </p:sp>
    </p:spTree>
    <p:extLst>
      <p:ext uri="{BB962C8B-B14F-4D97-AF65-F5344CB8AC3E}">
        <p14:creationId xmlns:p14="http://schemas.microsoft.com/office/powerpoint/2010/main" val="217701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Successful Medical Authorizations – Cont.</a:t>
            </a:r>
          </a:p>
        </p:txBody>
      </p:sp>
      <p:sp>
        <p:nvSpPr>
          <p:cNvPr id="3" name="Text Placeholder 2"/>
          <p:cNvSpPr>
            <a:spLocks noGrp="1"/>
          </p:cNvSpPr>
          <p:nvPr>
            <p:ph type="body" sz="half" idx="22"/>
          </p:nvPr>
        </p:nvSpPr>
        <p:spPr/>
        <p:txBody>
          <a:bodyPr/>
          <a:lstStyle/>
          <a:p>
            <a:pPr marL="257162" indent="-257162">
              <a:buFont typeface="Arial" panose="020B0604020202020204" pitchFamily="34" charset="0"/>
              <a:buChar char="•"/>
            </a:pPr>
            <a:r>
              <a:rPr lang="en-US" sz="2000" dirty="0"/>
              <a:t>Report conservative treatment history (e.g. physical therapy/duration; home exercise/duration) and NSAIDS history (duration/dosages).</a:t>
            </a:r>
          </a:p>
          <a:p>
            <a:pPr marL="600045" lvl="1" indent="-257162">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These are the two most commonly omitted items that are required for review. If these interventions are contraindicated, specify the reasoning in medical justification.</a:t>
            </a:r>
          </a:p>
          <a:p>
            <a:pPr marL="257162" indent="-257162">
              <a:buFont typeface="Arial" panose="020B0604020202020204" pitchFamily="34" charset="0"/>
              <a:buChar char="•"/>
            </a:pPr>
            <a:r>
              <a:rPr lang="en-US" sz="2000" dirty="0"/>
              <a:t>The ORP should select themselves as the referring provider when making a request either by fax or via DDE. The servicing provider is the facility/location of where the member will have the procedure(s)/service(s) performed.</a:t>
            </a:r>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17</a:t>
            </a:fld>
            <a:endParaRPr lang="en-US" dirty="0"/>
          </a:p>
        </p:txBody>
      </p:sp>
    </p:spTree>
    <p:extLst>
      <p:ext uri="{BB962C8B-B14F-4D97-AF65-F5344CB8AC3E}">
        <p14:creationId xmlns:p14="http://schemas.microsoft.com/office/powerpoint/2010/main" val="197888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Provider Contact Information</a:t>
            </a:r>
          </a:p>
        </p:txBody>
      </p:sp>
      <p:sp>
        <p:nvSpPr>
          <p:cNvPr id="3" name="Text Placeholder 2"/>
          <p:cNvSpPr>
            <a:spLocks noGrp="1"/>
          </p:cNvSpPr>
          <p:nvPr>
            <p:ph type="body" sz="half" idx="22"/>
          </p:nvPr>
        </p:nvSpPr>
        <p:spPr>
          <a:xfrm>
            <a:off x="664367" y="1639966"/>
            <a:ext cx="3716563" cy="789726"/>
          </a:xfrm>
        </p:spPr>
        <p:txBody>
          <a:bodyPr/>
          <a:lstStyle/>
          <a:p>
            <a:pPr marL="257162" indent="-257162">
              <a:buFont typeface="Arial" panose="020B0604020202020204" pitchFamily="34" charset="0"/>
              <a:buChar char="•"/>
            </a:pPr>
            <a:r>
              <a:rPr lang="en-US" sz="2000" dirty="0"/>
              <a:t>Sometimes the RN reviewers at </a:t>
            </a:r>
            <a:r>
              <a:rPr lang="en-US" sz="2000" dirty="0" err="1"/>
              <a:t>Kepro</a:t>
            </a:r>
            <a:r>
              <a:rPr lang="en-US" sz="2000" dirty="0"/>
              <a:t> must request additional information from providers.</a:t>
            </a:r>
          </a:p>
          <a:p>
            <a:pPr marL="257162" indent="-257162">
              <a:buFont typeface="Arial" panose="020B0604020202020204" pitchFamily="34" charset="0"/>
              <a:buChar char="•"/>
            </a:pPr>
            <a:r>
              <a:rPr lang="en-US" sz="2000" dirty="0"/>
              <a:t>Having the incorrect contact information can result in cases being closed and delaying services to the member.</a:t>
            </a:r>
          </a:p>
          <a:p>
            <a:pPr marL="257162" indent="-257162">
              <a:buFont typeface="Arial" panose="020B0604020202020204" pitchFamily="34" charset="0"/>
              <a:buChar char="•"/>
            </a:pPr>
            <a:r>
              <a:rPr lang="en-US" sz="2000" dirty="0"/>
              <a:t>Please update your contact information when submitting via DDE. This should include extensions or/and phone options.</a:t>
            </a:r>
          </a:p>
          <a:p>
            <a:endParaRPr lang="en-US" dirty="0"/>
          </a:p>
        </p:txBody>
      </p:sp>
      <p:sp>
        <p:nvSpPr>
          <p:cNvPr id="6" name="Slide Number Placeholder 5"/>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18</a:t>
            </a:fld>
            <a:endParaRPr lang="en-US" dirty="0"/>
          </a:p>
        </p:txBody>
      </p:sp>
      <p:pic>
        <p:nvPicPr>
          <p:cNvPr id="4" name="Content Placeholder 5"/>
          <p:cNvPicPr>
            <a:picLocks noChangeAspect="1"/>
          </p:cNvPicPr>
          <p:nvPr/>
        </p:nvPicPr>
        <p:blipFill rotWithShape="1">
          <a:blip r:embed="rId3"/>
          <a:srcRect l="60708" t="25742" r="2" b="31778"/>
          <a:stretch/>
        </p:blipFill>
        <p:spPr>
          <a:xfrm>
            <a:off x="4660036" y="1639966"/>
            <a:ext cx="4048025" cy="3139345"/>
          </a:xfrm>
          <a:prstGeom prst="rect">
            <a:avLst/>
          </a:prstGeom>
        </p:spPr>
      </p:pic>
      <p:sp>
        <p:nvSpPr>
          <p:cNvPr id="5" name="Rectangle 4"/>
          <p:cNvSpPr/>
          <p:nvPr/>
        </p:nvSpPr>
        <p:spPr>
          <a:xfrm>
            <a:off x="5813239" y="2591652"/>
            <a:ext cx="1210235" cy="104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888-867-5309</a:t>
            </a:r>
            <a:endParaRPr lang="en-US" sz="1200" dirty="0">
              <a:solidFill>
                <a:schemeClr val="tx1"/>
              </a:solidFill>
            </a:endParaRPr>
          </a:p>
        </p:txBody>
      </p:sp>
    </p:spTree>
    <p:extLst>
      <p:ext uri="{BB962C8B-B14F-4D97-AF65-F5344CB8AC3E}">
        <p14:creationId xmlns:p14="http://schemas.microsoft.com/office/powerpoint/2010/main" val="288368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and Technical Assistance</a:t>
            </a:r>
          </a:p>
        </p:txBody>
      </p:sp>
      <p:sp>
        <p:nvSpPr>
          <p:cNvPr id="3" name="Text Placeholder 2"/>
          <p:cNvSpPr>
            <a:spLocks noGrp="1"/>
          </p:cNvSpPr>
          <p:nvPr>
            <p:ph type="body" sz="half" idx="22"/>
          </p:nvPr>
        </p:nvSpPr>
        <p:spPr>
          <a:xfrm>
            <a:off x="664368" y="1639965"/>
            <a:ext cx="7980576" cy="3573479"/>
          </a:xfrm>
        </p:spPr>
        <p:txBody>
          <a:bodyPr/>
          <a:lstStyle/>
          <a:p>
            <a:pPr marL="214303" indent="-214303">
              <a:buFont typeface="Arial" panose="020B0604020202020204" pitchFamily="34" charset="0"/>
              <a:buChar char="•"/>
            </a:pPr>
            <a:r>
              <a:rPr lang="en-US" sz="2000" dirty="0"/>
              <a:t>We offer training via webinar, phone, and various materials to make submitting online for Prior Authorization an easier process for providers.</a:t>
            </a:r>
          </a:p>
          <a:p>
            <a:pPr marL="214303" indent="-214303">
              <a:buFont typeface="Arial" panose="020B0604020202020204" pitchFamily="34" charset="0"/>
              <a:buChar char="•"/>
            </a:pPr>
            <a:r>
              <a:rPr lang="en-US" sz="2000" dirty="0"/>
              <a:t>Annual reviews/trainings are available to providers.</a:t>
            </a:r>
          </a:p>
          <a:p>
            <a:pPr marL="214303" indent="-214303">
              <a:buFont typeface="Arial" panose="020B0604020202020204" pitchFamily="34" charset="0"/>
              <a:buChar char="•"/>
            </a:pPr>
            <a:r>
              <a:rPr lang="en-US" sz="2000" dirty="0"/>
              <a:t>Provider training is also offered for various provider groups.</a:t>
            </a:r>
          </a:p>
          <a:p>
            <a:pPr marL="214303" indent="-214303">
              <a:buFont typeface="Arial" panose="020B0604020202020204" pitchFamily="34" charset="0"/>
              <a:buChar char="•"/>
            </a:pPr>
            <a:r>
              <a:rPr lang="en-US" sz="2000" dirty="0"/>
              <a:t>Each PowerPoint presentation from the provider trainings are posted to the </a:t>
            </a:r>
            <a:r>
              <a:rPr lang="en-US" sz="2000" dirty="0">
                <a:hlinkClick r:id="rId3"/>
              </a:rPr>
              <a:t>http://wvaso.kepro.com/</a:t>
            </a:r>
            <a:r>
              <a:rPr lang="en-US" sz="2000" dirty="0"/>
              <a:t> in the Manuals and Reference Materials section of our website.</a:t>
            </a:r>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19</a:t>
            </a:fld>
            <a:endParaRPr lang="en-US" dirty="0"/>
          </a:p>
        </p:txBody>
      </p:sp>
    </p:spTree>
    <p:extLst>
      <p:ext uri="{BB962C8B-B14F-4D97-AF65-F5344CB8AC3E}">
        <p14:creationId xmlns:p14="http://schemas.microsoft.com/office/powerpoint/2010/main" val="207489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a:t>
            </a:r>
            <a:r>
              <a:rPr lang="en-US" dirty="0" err="1"/>
              <a:t>Kepro</a:t>
            </a:r>
            <a:r>
              <a:rPr lang="en-US" dirty="0"/>
              <a:t> Scope of Work</a:t>
            </a:r>
          </a:p>
        </p:txBody>
      </p:sp>
      <p:sp>
        <p:nvSpPr>
          <p:cNvPr id="3" name="Text Placeholder 2"/>
          <p:cNvSpPr>
            <a:spLocks noGrp="1"/>
          </p:cNvSpPr>
          <p:nvPr>
            <p:ph type="body" sz="half" idx="22"/>
          </p:nvPr>
        </p:nvSpPr>
        <p:spPr>
          <a:xfrm>
            <a:off x="664368" y="1639966"/>
            <a:ext cx="3742379" cy="789726"/>
          </a:xfrm>
        </p:spPr>
        <p:txBody>
          <a:bodyPr/>
          <a:lstStyle/>
          <a:p>
            <a:pPr marL="214303" indent="-214303">
              <a:buFont typeface="Arial" panose="020B0604020202020204" pitchFamily="34" charset="0"/>
              <a:buChar char="•"/>
            </a:pPr>
            <a:r>
              <a:rPr lang="en-US" sz="2000" dirty="0"/>
              <a:t>Health Homes</a:t>
            </a:r>
          </a:p>
          <a:p>
            <a:pPr marL="214303" indent="-214303">
              <a:buFont typeface="Arial" panose="020B0604020202020204" pitchFamily="34" charset="0"/>
              <a:buChar char="•"/>
            </a:pPr>
            <a:r>
              <a:rPr lang="en-US" sz="2000" dirty="0"/>
              <a:t>Aged and Disabled (ADW), Intellectual/Developmental Disabilities (IDDW), and Traumatic Brain Injury (TBIW) Waiver Services</a:t>
            </a:r>
          </a:p>
          <a:p>
            <a:pPr marL="214303" indent="-214303">
              <a:buFont typeface="Arial" panose="020B0604020202020204" pitchFamily="34" charset="0"/>
              <a:buChar char="•"/>
            </a:pPr>
            <a:r>
              <a:rPr lang="en-US" sz="2000" dirty="0"/>
              <a:t>Personal Care Services</a:t>
            </a:r>
          </a:p>
          <a:p>
            <a:pPr marL="214303" indent="-214303">
              <a:buFont typeface="Arial" panose="020B0604020202020204" pitchFamily="34" charset="0"/>
              <a:buChar char="•"/>
            </a:pPr>
            <a:r>
              <a:rPr lang="en-US" sz="2000" dirty="0"/>
              <a:t>Nursing Home PAS Review</a:t>
            </a:r>
          </a:p>
          <a:p>
            <a:pPr marL="214303" indent="-214303">
              <a:buFont typeface="Arial" panose="020B0604020202020204" pitchFamily="34" charset="0"/>
              <a:buChar char="•"/>
            </a:pPr>
            <a:r>
              <a:rPr lang="en-US" sz="2000" dirty="0"/>
              <a:t>Behavioral Health Services</a:t>
            </a:r>
          </a:p>
          <a:p>
            <a:pPr marL="214303" indent="-214303">
              <a:buFont typeface="Arial" panose="020B0604020202020204" pitchFamily="34" charset="0"/>
              <a:buChar char="•"/>
            </a:pPr>
            <a:r>
              <a:rPr lang="en-US" sz="2000" dirty="0"/>
              <a:t>Substance Use Disorder (SUD)</a:t>
            </a:r>
          </a:p>
          <a:p>
            <a:pPr marL="214303" indent="-214303">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2</a:t>
            </a:fld>
            <a:endParaRPr lang="en-US" dirty="0"/>
          </a:p>
        </p:txBody>
      </p:sp>
      <p:sp>
        <p:nvSpPr>
          <p:cNvPr id="4" name="Text Placeholder 2"/>
          <p:cNvSpPr txBox="1">
            <a:spLocks/>
          </p:cNvSpPr>
          <p:nvPr/>
        </p:nvSpPr>
        <p:spPr>
          <a:xfrm>
            <a:off x="5029949" y="1628553"/>
            <a:ext cx="3226947" cy="2974978"/>
          </a:xfrm>
          <a:prstGeom prst="rect">
            <a:avLst/>
          </a:prstGeom>
        </p:spPr>
        <p:txBody>
          <a:bodyPr vert="horz" lIns="0" tIns="34290" rIns="68580" bIns="3429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14303" indent="-214303">
              <a:buFont typeface="Arial" panose="020B0604020202020204" pitchFamily="34" charset="0"/>
              <a:buChar char="•"/>
            </a:pPr>
            <a:r>
              <a:rPr lang="en-US" sz="2000" dirty="0"/>
              <a:t>School-Based Health Services</a:t>
            </a:r>
          </a:p>
          <a:p>
            <a:pPr marL="214303" indent="-214303">
              <a:buFont typeface="Arial" panose="020B0604020202020204" pitchFamily="34" charset="0"/>
              <a:buChar char="•"/>
            </a:pPr>
            <a:r>
              <a:rPr lang="en-US" sz="2000" dirty="0"/>
              <a:t>Medical Services</a:t>
            </a:r>
          </a:p>
          <a:p>
            <a:pPr marL="214303" indent="-214303">
              <a:buFont typeface="Arial" panose="020B0604020202020204" pitchFamily="34" charset="0"/>
              <a:buChar char="•"/>
            </a:pPr>
            <a:r>
              <a:rPr lang="en-US" sz="2000" dirty="0"/>
              <a:t>WVCHIP </a:t>
            </a:r>
          </a:p>
          <a:p>
            <a:pPr marL="214303" indent="-214303">
              <a:buFont typeface="Arial" panose="020B0604020202020204" pitchFamily="34" charset="0"/>
              <a:buChar char="•"/>
            </a:pPr>
            <a:r>
              <a:rPr lang="en-US" sz="2000" dirty="0"/>
              <a:t>BCF Socially Necessary Services</a:t>
            </a:r>
          </a:p>
          <a:p>
            <a:pPr marL="214303" indent="-214303">
              <a:buFont typeface="Arial" panose="020B0604020202020204" pitchFamily="34" charset="0"/>
              <a:buChar char="•"/>
            </a:pPr>
            <a:r>
              <a:rPr lang="en-US" sz="2000" dirty="0"/>
              <a:t>Children with Serious Emotional Disturbance (CSED) Waiver-Assessments</a:t>
            </a:r>
          </a:p>
          <a:p>
            <a:pPr marL="214303" indent="-214303">
              <a:buFont typeface="Arial" panose="020B0604020202020204" pitchFamily="34" charset="0"/>
              <a:buChar char="•"/>
            </a:pPr>
            <a:endParaRPr lang="en-US" sz="1050" dirty="0"/>
          </a:p>
        </p:txBody>
      </p:sp>
    </p:spTree>
    <p:extLst>
      <p:ext uri="{BB962C8B-B14F-4D97-AF65-F5344CB8AC3E}">
        <p14:creationId xmlns:p14="http://schemas.microsoft.com/office/powerpoint/2010/main" val="127478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Kepro</a:t>
            </a:r>
            <a:r>
              <a:rPr lang="en-US" dirty="0"/>
              <a:t> Contact Information</a:t>
            </a:r>
          </a:p>
        </p:txBody>
      </p:sp>
      <p:sp>
        <p:nvSpPr>
          <p:cNvPr id="11" name="Slide Number Placeholder 10"/>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20</a:t>
            </a:fld>
            <a:endParaRPr lang="en-US" dirty="0"/>
          </a:p>
        </p:txBody>
      </p:sp>
      <p:sp>
        <p:nvSpPr>
          <p:cNvPr id="8" name="Rectangle 7"/>
          <p:cNvSpPr/>
          <p:nvPr/>
        </p:nvSpPr>
        <p:spPr>
          <a:xfrm>
            <a:off x="657227" y="1533985"/>
            <a:ext cx="4409507" cy="5016758"/>
          </a:xfrm>
          <a:prstGeom prst="rect">
            <a:avLst/>
          </a:prstGeom>
        </p:spPr>
        <p:txBody>
          <a:bodyPr wrap="square">
            <a:spAutoFit/>
          </a:bodyPr>
          <a:lstStyle/>
          <a:p>
            <a:r>
              <a:rPr lang="en-US" sz="2000" dirty="0"/>
              <a:t>Behavioral Health	</a:t>
            </a:r>
          </a:p>
          <a:p>
            <a:pPr marL="257162" indent="-257162">
              <a:buFont typeface="Arial" panose="020B0604020202020204" pitchFamily="34" charset="0"/>
              <a:buChar char="•"/>
            </a:pPr>
            <a:r>
              <a:rPr lang="en-US" sz="2000" dirty="0"/>
              <a:t>Local Line: 304.346.6732</a:t>
            </a:r>
          </a:p>
          <a:p>
            <a:pPr marL="257162" indent="-257162">
              <a:buFont typeface="Arial" panose="020B0604020202020204" pitchFamily="34" charset="0"/>
              <a:buChar char="•"/>
            </a:pPr>
            <a:r>
              <a:rPr lang="en-US" sz="2000" dirty="0"/>
              <a:t>Toll Free: 800.378.0284</a:t>
            </a:r>
          </a:p>
          <a:p>
            <a:pPr marL="257162" indent="-257162">
              <a:buFont typeface="Arial" panose="020B0604020202020204" pitchFamily="34" charset="0"/>
              <a:buChar char="•"/>
            </a:pPr>
            <a:r>
              <a:rPr lang="en-US" sz="2000" dirty="0"/>
              <a:t>Fax: 866.473.2354</a:t>
            </a:r>
          </a:p>
          <a:p>
            <a:r>
              <a:rPr lang="en-US" sz="2000" dirty="0"/>
              <a:t>Aged &amp; Disabled Waiver</a:t>
            </a:r>
          </a:p>
          <a:p>
            <a:pPr marL="257162" indent="-257162">
              <a:buFont typeface="Arial" panose="020B0604020202020204" pitchFamily="34" charset="0"/>
              <a:buChar char="•"/>
            </a:pPr>
            <a:r>
              <a:rPr lang="en-US" sz="2000" dirty="0"/>
              <a:t>Toll Free: 844.723.7811</a:t>
            </a:r>
          </a:p>
          <a:p>
            <a:pPr marL="257162" indent="-257162">
              <a:buFont typeface="Arial" panose="020B0604020202020204" pitchFamily="34" charset="0"/>
              <a:buChar char="•"/>
            </a:pPr>
            <a:r>
              <a:rPr lang="en-US" sz="2000" dirty="0"/>
              <a:t>Fax: 866.212.5053</a:t>
            </a:r>
          </a:p>
          <a:p>
            <a:pPr marL="257162" indent="-257162">
              <a:buFont typeface="Arial" panose="020B0604020202020204" pitchFamily="34" charset="0"/>
              <a:buChar char="•"/>
            </a:pPr>
            <a:r>
              <a:rPr lang="en-US" sz="2000" dirty="0"/>
              <a:t>General Email: </a:t>
            </a:r>
            <a:r>
              <a:rPr lang="en-US" sz="2000" dirty="0">
                <a:hlinkClick r:id="rId2"/>
              </a:rPr>
              <a:t>WVADWaiver@kepro.com</a:t>
            </a:r>
            <a:endParaRPr lang="en-US" sz="2000" dirty="0"/>
          </a:p>
          <a:p>
            <a:pPr marL="257162" indent="-257162">
              <a:buFont typeface="Arial" panose="020B0604020202020204" pitchFamily="34" charset="0"/>
              <a:buChar char="•"/>
            </a:pPr>
            <a:r>
              <a:rPr lang="en-US" sz="2000" dirty="0"/>
              <a:t>Email to submit documentation: </a:t>
            </a:r>
            <a:r>
              <a:rPr lang="en-US" sz="2000" dirty="0">
                <a:hlinkClick r:id="rId3"/>
              </a:rPr>
              <a:t>ADWdocumentation@kepro.com</a:t>
            </a:r>
            <a:r>
              <a:rPr lang="en-US" sz="2000" dirty="0"/>
              <a:t> </a:t>
            </a:r>
          </a:p>
          <a:p>
            <a:r>
              <a:rPr lang="en-US" sz="2000" dirty="0"/>
              <a:t>TBI Waiver</a:t>
            </a:r>
          </a:p>
          <a:p>
            <a:pPr marL="257162" indent="-257162">
              <a:buFont typeface="Arial" panose="020B0604020202020204" pitchFamily="34" charset="0"/>
              <a:buChar char="•"/>
            </a:pPr>
            <a:r>
              <a:rPr lang="en-US" sz="2000" dirty="0"/>
              <a:t>Toll Free: 866.385.8920</a:t>
            </a:r>
          </a:p>
          <a:p>
            <a:pPr marL="257162" indent="-257162">
              <a:buFont typeface="Arial" panose="020B0604020202020204" pitchFamily="34" charset="0"/>
              <a:buChar char="•"/>
            </a:pPr>
            <a:r>
              <a:rPr lang="en-US" sz="2000" dirty="0"/>
              <a:t>Fax: 866.607.9903 </a:t>
            </a:r>
          </a:p>
          <a:p>
            <a:pPr marL="257162" indent="-257162">
              <a:buFont typeface="Arial" panose="020B0604020202020204" pitchFamily="34" charset="0"/>
              <a:buChar char="•"/>
            </a:pPr>
            <a:r>
              <a:rPr lang="en-US" sz="2000" dirty="0"/>
              <a:t>General Email: </a:t>
            </a:r>
            <a:r>
              <a:rPr lang="en-US" sz="2000" dirty="0">
                <a:hlinkClick r:id="rId4"/>
              </a:rPr>
              <a:t>WVTBIWaiver@kepro.com</a:t>
            </a:r>
            <a:r>
              <a:rPr lang="en-US" sz="2000" dirty="0"/>
              <a:t> </a:t>
            </a:r>
          </a:p>
        </p:txBody>
      </p:sp>
      <p:sp>
        <p:nvSpPr>
          <p:cNvPr id="10" name="Rectangle 9"/>
          <p:cNvSpPr/>
          <p:nvPr/>
        </p:nvSpPr>
        <p:spPr>
          <a:xfrm>
            <a:off x="4651086" y="1533984"/>
            <a:ext cx="4305259" cy="4708981"/>
          </a:xfrm>
          <a:prstGeom prst="rect">
            <a:avLst/>
          </a:prstGeom>
        </p:spPr>
        <p:txBody>
          <a:bodyPr wrap="square">
            <a:spAutoFit/>
          </a:bodyPr>
          <a:lstStyle/>
          <a:p>
            <a:r>
              <a:rPr lang="en-US" sz="2000" dirty="0"/>
              <a:t>I/DD Waiver</a:t>
            </a:r>
          </a:p>
          <a:p>
            <a:pPr marL="257162" indent="-257162">
              <a:buFont typeface="Arial" panose="020B0604020202020204" pitchFamily="34" charset="0"/>
              <a:buChar char="•"/>
            </a:pPr>
            <a:r>
              <a:rPr lang="en-US" sz="2000" dirty="0"/>
              <a:t>Local Line: 304.380.0617</a:t>
            </a:r>
          </a:p>
          <a:p>
            <a:pPr marL="257162" indent="-257162">
              <a:buFont typeface="Arial" panose="020B0604020202020204" pitchFamily="34" charset="0"/>
              <a:buChar char="•"/>
            </a:pPr>
            <a:r>
              <a:rPr lang="en-US" sz="2000" dirty="0"/>
              <a:t>Toll Free: 866.385.8920</a:t>
            </a:r>
          </a:p>
          <a:p>
            <a:pPr marL="257162" indent="-257162">
              <a:buFont typeface="Arial" panose="020B0604020202020204" pitchFamily="34" charset="0"/>
              <a:buChar char="•"/>
            </a:pPr>
            <a:r>
              <a:rPr lang="en-US" sz="2000" dirty="0"/>
              <a:t>Fax: 866.521.6882</a:t>
            </a:r>
          </a:p>
          <a:p>
            <a:pPr marL="257162" indent="-257162">
              <a:buFont typeface="Arial" panose="020B0604020202020204" pitchFamily="34" charset="0"/>
              <a:buChar char="•"/>
            </a:pPr>
            <a:r>
              <a:rPr lang="en-US" sz="2000" dirty="0"/>
              <a:t>General Email: </a:t>
            </a:r>
            <a:r>
              <a:rPr lang="en-US" sz="2000" dirty="0">
                <a:hlinkClick r:id="rId5"/>
              </a:rPr>
              <a:t>WVIDDWaiver@kepro.com</a:t>
            </a:r>
            <a:endParaRPr lang="en-US" sz="2000" dirty="0"/>
          </a:p>
          <a:p>
            <a:r>
              <a:rPr lang="en-US" sz="2000" dirty="0"/>
              <a:t>Nursing Home PAS</a:t>
            </a:r>
          </a:p>
          <a:p>
            <a:pPr marL="257162" indent="-257162">
              <a:buFont typeface="Arial" panose="020B0604020202020204" pitchFamily="34" charset="0"/>
              <a:buChar char="•"/>
            </a:pPr>
            <a:r>
              <a:rPr lang="en-US" sz="2000" dirty="0"/>
              <a:t>Toll Free: 844.723.7811</a:t>
            </a:r>
          </a:p>
          <a:p>
            <a:pPr marL="257162" indent="-257162">
              <a:buFont typeface="Arial" panose="020B0604020202020204" pitchFamily="34" charset="0"/>
              <a:buChar char="•"/>
            </a:pPr>
            <a:r>
              <a:rPr lang="en-US" sz="2000" dirty="0"/>
              <a:t>Fax: 844.633.8425</a:t>
            </a:r>
          </a:p>
          <a:p>
            <a:pPr marL="257162" indent="-257162">
              <a:buFont typeface="Arial" panose="020B0604020202020204" pitchFamily="34" charset="0"/>
              <a:buChar char="•"/>
            </a:pPr>
            <a:r>
              <a:rPr lang="en-US" sz="2000" dirty="0"/>
              <a:t>General Email: </a:t>
            </a:r>
            <a:r>
              <a:rPr lang="en-US" sz="2000" dirty="0">
                <a:hlinkClick r:id="rId6"/>
              </a:rPr>
              <a:t>WVPAS@kepro.com</a:t>
            </a:r>
            <a:endParaRPr lang="en-US" sz="2000" dirty="0"/>
          </a:p>
          <a:p>
            <a:r>
              <a:rPr lang="en-US" sz="2000" dirty="0"/>
              <a:t>Personal Care</a:t>
            </a:r>
          </a:p>
          <a:p>
            <a:pPr marL="257162" indent="-257162">
              <a:buFont typeface="Arial" panose="020B0604020202020204" pitchFamily="34" charset="0"/>
              <a:buChar char="•"/>
            </a:pPr>
            <a:r>
              <a:rPr lang="en-US" sz="2000" dirty="0"/>
              <a:t>Toll Free: 844.723.7811</a:t>
            </a:r>
          </a:p>
          <a:p>
            <a:pPr marL="257162" indent="-257162">
              <a:buFont typeface="Arial" panose="020B0604020202020204" pitchFamily="34" charset="0"/>
              <a:buChar char="•"/>
            </a:pPr>
            <a:r>
              <a:rPr lang="en-US" sz="2000" dirty="0"/>
              <a:t>Fax: 866.212.5053</a:t>
            </a:r>
          </a:p>
          <a:p>
            <a:pPr marL="257162" indent="-257162">
              <a:buFont typeface="Arial" panose="020B0604020202020204" pitchFamily="34" charset="0"/>
              <a:buChar char="•"/>
            </a:pPr>
            <a:r>
              <a:rPr lang="en-US" sz="2000" dirty="0"/>
              <a:t>General Email: </a:t>
            </a:r>
            <a:r>
              <a:rPr lang="en-US" sz="2000" dirty="0">
                <a:hlinkClick r:id="rId7"/>
              </a:rPr>
              <a:t>WVPersonalCare@kepro.com</a:t>
            </a:r>
            <a:endParaRPr lang="en-US" sz="2000" dirty="0"/>
          </a:p>
        </p:txBody>
      </p:sp>
    </p:spTree>
    <p:extLst>
      <p:ext uri="{BB962C8B-B14F-4D97-AF65-F5344CB8AC3E}">
        <p14:creationId xmlns:p14="http://schemas.microsoft.com/office/powerpoint/2010/main" val="89144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Kepro Contact Information</a:t>
            </a:r>
          </a:p>
        </p:txBody>
      </p:sp>
      <p:sp>
        <p:nvSpPr>
          <p:cNvPr id="7" name="Slide Number Placeholder 6"/>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21</a:t>
            </a:fld>
            <a:endParaRPr lang="en-US" dirty="0"/>
          </a:p>
        </p:txBody>
      </p:sp>
      <p:sp>
        <p:nvSpPr>
          <p:cNvPr id="4" name="Rectangle 3"/>
          <p:cNvSpPr/>
          <p:nvPr/>
        </p:nvSpPr>
        <p:spPr>
          <a:xfrm>
            <a:off x="4425288" y="1419047"/>
            <a:ext cx="4572000" cy="5016758"/>
          </a:xfrm>
          <a:prstGeom prst="rect">
            <a:avLst/>
          </a:prstGeom>
        </p:spPr>
        <p:txBody>
          <a:bodyPr>
            <a:spAutoFit/>
          </a:bodyPr>
          <a:lstStyle/>
          <a:p>
            <a:r>
              <a:rPr lang="en-US" sz="2000" dirty="0"/>
              <a:t>Medical Fax Numbers</a:t>
            </a:r>
          </a:p>
          <a:p>
            <a:pPr marL="214303" indent="-214303">
              <a:buFont typeface="Arial" panose="020B0604020202020204" pitchFamily="34" charset="0"/>
              <a:buChar char="•"/>
            </a:pPr>
            <a:r>
              <a:rPr lang="en-US" sz="2000" dirty="0"/>
              <a:t>844.633.8426 - Bariatric/Inpatient/Inpatient Rehab Under 21/Organ Transplants</a:t>
            </a:r>
          </a:p>
          <a:p>
            <a:pPr marL="214303" indent="-214303">
              <a:buFont typeface="Arial" panose="020B0604020202020204" pitchFamily="34" charset="0"/>
              <a:buChar char="•"/>
            </a:pPr>
            <a:r>
              <a:rPr lang="en-US" sz="2000" dirty="0"/>
              <a:t>844.633.8427 - Outpatient Surgery</a:t>
            </a:r>
          </a:p>
          <a:p>
            <a:pPr marL="214303" indent="-214303">
              <a:buFont typeface="Arial" panose="020B0604020202020204" pitchFamily="34" charset="0"/>
              <a:buChar char="•"/>
            </a:pPr>
            <a:r>
              <a:rPr lang="en-US" sz="2000" dirty="0"/>
              <a:t>844.633.8428 - Imaging/Radiology/Lab</a:t>
            </a:r>
          </a:p>
          <a:p>
            <a:pPr marL="214303" indent="-214303">
              <a:buFont typeface="Arial" panose="020B0604020202020204" pitchFamily="34" charset="0"/>
              <a:buChar char="•"/>
            </a:pPr>
            <a:r>
              <a:rPr lang="en-US" sz="2000" dirty="0"/>
              <a:t>844.633.8429 - Cardiac &amp; Pulmonary Rehab/ DME/Orthotics &amp; Prosthetics </a:t>
            </a:r>
          </a:p>
          <a:p>
            <a:pPr marL="214303" indent="-214303">
              <a:buFont typeface="Arial" panose="020B0604020202020204" pitchFamily="34" charset="0"/>
              <a:buChar char="•"/>
            </a:pPr>
            <a:r>
              <a:rPr lang="en-US" sz="2000" dirty="0"/>
              <a:t>844.633.8430 - Home Health/Hospice/Private Duty Nursing</a:t>
            </a:r>
          </a:p>
          <a:p>
            <a:pPr marL="214303" indent="-214303">
              <a:buFont typeface="Arial" panose="020B0604020202020204" pitchFamily="34" charset="0"/>
              <a:buChar char="•"/>
            </a:pPr>
            <a:r>
              <a:rPr lang="en-US" sz="2000" dirty="0"/>
              <a:t>844.633.8431 - Audiology/Speech/Chiropractic/ Dental/Orthodontic/Podiatry/PT/OT/ Vision</a:t>
            </a:r>
          </a:p>
          <a:p>
            <a:pPr marL="214303" indent="-214303">
              <a:buFont typeface="Arial" panose="020B0604020202020204" pitchFamily="34" charset="0"/>
              <a:buChar char="•"/>
            </a:pPr>
            <a:r>
              <a:rPr lang="en-US" sz="2000" dirty="0"/>
              <a:t>866.209.9632 - Modification Requests/EPSDT/ Out of Network</a:t>
            </a:r>
          </a:p>
        </p:txBody>
      </p:sp>
      <p:sp>
        <p:nvSpPr>
          <p:cNvPr id="6" name="Rectangle 5"/>
          <p:cNvSpPr/>
          <p:nvPr/>
        </p:nvSpPr>
        <p:spPr>
          <a:xfrm>
            <a:off x="657227" y="1419047"/>
            <a:ext cx="4572000" cy="3654847"/>
          </a:xfrm>
          <a:prstGeom prst="rect">
            <a:avLst/>
          </a:prstGeom>
        </p:spPr>
        <p:txBody>
          <a:bodyPr>
            <a:spAutoFit/>
          </a:bodyPr>
          <a:lstStyle/>
          <a:p>
            <a:pPr indent="-213112"/>
            <a:r>
              <a:rPr lang="en-US" sz="2000" dirty="0"/>
              <a:t>FQHC</a:t>
            </a:r>
          </a:p>
          <a:p>
            <a:pPr marL="457892" lvl="3" indent="-257162">
              <a:buFont typeface="Arial" panose="020B0604020202020204" pitchFamily="34" charset="0"/>
              <a:buChar char="•"/>
            </a:pPr>
            <a:r>
              <a:rPr lang="en-US" sz="2000" dirty="0"/>
              <a:t>Toll Free: 888.571.0262</a:t>
            </a:r>
          </a:p>
          <a:p>
            <a:pPr marL="457892" lvl="3" indent="-257162">
              <a:buFont typeface="Arial" panose="020B0604020202020204" pitchFamily="34" charset="0"/>
              <a:buChar char="•"/>
            </a:pPr>
            <a:r>
              <a:rPr lang="en-US" sz="2000" dirty="0"/>
              <a:t>Fax: 866.438.1360</a:t>
            </a:r>
          </a:p>
          <a:p>
            <a:r>
              <a:rPr lang="en-US" sz="2000" dirty="0"/>
              <a:t> Social Necessity</a:t>
            </a:r>
          </a:p>
          <a:p>
            <a:pPr marL="457892" lvl="3" indent="-257162">
              <a:buFont typeface="Arial" panose="020B0604020202020204" pitchFamily="34" charset="0"/>
              <a:buChar char="•"/>
            </a:pPr>
            <a:r>
              <a:rPr lang="en-US" sz="2000" dirty="0"/>
              <a:t>Local Line: 304.380.0616</a:t>
            </a:r>
          </a:p>
          <a:p>
            <a:pPr marL="457892" lvl="3" indent="-257162">
              <a:buFont typeface="Arial" panose="020B0604020202020204" pitchFamily="34" charset="0"/>
              <a:buChar char="•"/>
            </a:pPr>
            <a:r>
              <a:rPr lang="en-US" sz="2000" dirty="0"/>
              <a:t>Toll Free: 800.461.9371</a:t>
            </a:r>
          </a:p>
          <a:p>
            <a:pPr marL="457892" lvl="3" indent="-257162">
              <a:buFont typeface="Arial" panose="020B0604020202020204" pitchFamily="34" charset="0"/>
              <a:buChar char="•"/>
            </a:pPr>
            <a:r>
              <a:rPr lang="en-US" sz="2000" dirty="0"/>
              <a:t>Fax: 866.473.2354</a:t>
            </a:r>
          </a:p>
          <a:p>
            <a:pPr indent="-813157"/>
            <a:r>
              <a:rPr lang="en-US" sz="2000" dirty="0"/>
              <a:t>Medical</a:t>
            </a:r>
          </a:p>
          <a:p>
            <a:pPr marL="457892" lvl="3" indent="-257162">
              <a:buFont typeface="Arial" panose="020B0604020202020204" pitchFamily="34" charset="0"/>
              <a:buChar char="•"/>
            </a:pPr>
            <a:r>
              <a:rPr lang="en-US" sz="2000" dirty="0"/>
              <a:t>Toll Free: 800.346.8272</a:t>
            </a:r>
          </a:p>
          <a:p>
            <a:pPr marL="457892" lvl="3" indent="-257162">
              <a:buFont typeface="Arial" panose="020B0604020202020204" pitchFamily="34" charset="0"/>
              <a:buChar char="•"/>
            </a:pPr>
            <a:r>
              <a:rPr lang="en-US" sz="2000" dirty="0"/>
              <a:t>General Email: </a:t>
            </a:r>
          </a:p>
          <a:p>
            <a:pPr marL="457892" lvl="3" indent="-257162"/>
            <a:r>
              <a:rPr lang="en-US" sz="2000" dirty="0">
                <a:hlinkClick r:id="rId2"/>
              </a:rPr>
              <a:t>wvmedicalservices@kepro.com</a:t>
            </a:r>
            <a:endParaRPr lang="en-US" sz="2000" dirty="0"/>
          </a:p>
          <a:p>
            <a:endParaRPr lang="en-US" sz="1350" dirty="0"/>
          </a:p>
        </p:txBody>
      </p:sp>
    </p:spTree>
    <p:extLst>
      <p:ext uri="{BB962C8B-B14F-4D97-AF65-F5344CB8AC3E}">
        <p14:creationId xmlns:p14="http://schemas.microsoft.com/office/powerpoint/2010/main" val="261918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598060522"/>
              </p:ext>
            </p:extLst>
          </p:nvPr>
        </p:nvGraphicFramePr>
        <p:xfrm>
          <a:off x="1" y="2"/>
          <a:ext cx="9144002" cy="6152515"/>
        </p:xfrm>
        <a:graphic>
          <a:graphicData uri="http://schemas.openxmlformats.org/drawingml/2006/table">
            <a:tbl>
              <a:tblPr firstRow="1" bandRow="1">
                <a:tableStyleId>{8799B23B-EC83-4686-B30A-512413B5E67A}</a:tableStyleId>
              </a:tblPr>
              <a:tblGrid>
                <a:gridCol w="2006220">
                  <a:extLst>
                    <a:ext uri="{9D8B030D-6E8A-4147-A177-3AD203B41FA5}">
                      <a16:colId xmlns:a16="http://schemas.microsoft.com/office/drawing/2014/main" val="20000"/>
                    </a:ext>
                  </a:extLst>
                </a:gridCol>
                <a:gridCol w="2579427">
                  <a:extLst>
                    <a:ext uri="{9D8B030D-6E8A-4147-A177-3AD203B41FA5}">
                      <a16:colId xmlns:a16="http://schemas.microsoft.com/office/drawing/2014/main" val="20001"/>
                    </a:ext>
                  </a:extLst>
                </a:gridCol>
                <a:gridCol w="3458760">
                  <a:extLst>
                    <a:ext uri="{9D8B030D-6E8A-4147-A177-3AD203B41FA5}">
                      <a16:colId xmlns:a16="http://schemas.microsoft.com/office/drawing/2014/main" val="20002"/>
                    </a:ext>
                  </a:extLst>
                </a:gridCol>
                <a:gridCol w="1099595">
                  <a:extLst>
                    <a:ext uri="{9D8B030D-6E8A-4147-A177-3AD203B41FA5}">
                      <a16:colId xmlns:a16="http://schemas.microsoft.com/office/drawing/2014/main" val="20003"/>
                    </a:ext>
                  </a:extLst>
                </a:gridCol>
              </a:tblGrid>
              <a:tr h="963905">
                <a:tc gridSpan="4">
                  <a:txBody>
                    <a:bodyPr/>
                    <a:lstStyle/>
                    <a:p>
                      <a:pPr algn="ctr"/>
                      <a:r>
                        <a:rPr lang="en-US" sz="1800" dirty="0" err="1">
                          <a:latin typeface="Calibri" panose="020F0502020204030204" pitchFamily="34" charset="0"/>
                          <a:cs typeface="Calibri" panose="020F0502020204030204" pitchFamily="34" charset="0"/>
                        </a:rPr>
                        <a:t>Kepro</a:t>
                      </a:r>
                      <a:r>
                        <a:rPr lang="en-US" sz="1800" dirty="0">
                          <a:latin typeface="Calibri" panose="020F0502020204030204" pitchFamily="34" charset="0"/>
                          <a:cs typeface="Calibri" panose="020F0502020204030204" pitchFamily="34" charset="0"/>
                        </a:rPr>
                        <a:t> Medical</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1007 Bullitt Street</a:t>
                      </a:r>
                      <a:r>
                        <a:rPr lang="en-US" sz="1800" b="1" kern="1200" baseline="0" dirty="0">
                          <a:solidFill>
                            <a:schemeClr val="tx1"/>
                          </a:solidFill>
                          <a:effectLst/>
                          <a:latin typeface="Calibri" panose="020F0502020204030204" pitchFamily="34" charset="0"/>
                          <a:ea typeface="+mn-ea"/>
                          <a:cs typeface="Calibri" panose="020F0502020204030204" pitchFamily="34" charset="0"/>
                        </a:rPr>
                        <a:t>, </a:t>
                      </a:r>
                      <a:r>
                        <a:rPr lang="en-US" sz="1800" b="1" kern="1200" dirty="0">
                          <a:solidFill>
                            <a:schemeClr val="tx1"/>
                          </a:solidFill>
                          <a:effectLst/>
                          <a:latin typeface="Calibri" panose="020F0502020204030204" pitchFamily="34" charset="0"/>
                          <a:ea typeface="+mn-ea"/>
                          <a:cs typeface="Calibri" panose="020F0502020204030204" pitchFamily="34" charset="0"/>
                        </a:rPr>
                        <a:t>Suite 200</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Charleston, WV  25301</a:t>
                      </a:r>
                    </a:p>
                  </a:txBody>
                  <a:tcPr marL="42252" marR="42252" marT="19289" marB="19289"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marL="56336" marR="56336" marT="25718" marB="2571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906359">
                <a:tc gridSpan="4">
                  <a:txBody>
                    <a:bodyPr/>
                    <a:lstStyle/>
                    <a:p>
                      <a:pPr algn="ctr"/>
                      <a:r>
                        <a:rPr lang="en-US" sz="1800" dirty="0">
                          <a:latin typeface="Calibri" panose="020F0502020204030204" pitchFamily="34" charset="0"/>
                          <a:cs typeface="Calibri" panose="020F0502020204030204" pitchFamily="34" charset="0"/>
                        </a:rPr>
                        <a:t>1-800-346-8272 </a:t>
                      </a:r>
                      <a:r>
                        <a:rPr lang="en-US" sz="1800" baseline="0" dirty="0">
                          <a:latin typeface="Calibri" panose="020F0502020204030204" pitchFamily="34" charset="0"/>
                          <a:cs typeface="Calibri" panose="020F0502020204030204" pitchFamily="34" charset="0"/>
                        </a:rPr>
                        <a:t>EXT. 7996</a:t>
                      </a:r>
                    </a:p>
                    <a:p>
                      <a:pPr algn="ctr"/>
                      <a:r>
                        <a:rPr lang="en-US" sz="1800" baseline="0" dirty="0">
                          <a:latin typeface="Calibri" panose="020F0502020204030204" pitchFamily="34" charset="0"/>
                          <a:cs typeface="Calibri" panose="020F0502020204030204" pitchFamily="34" charset="0"/>
                        </a:rPr>
                        <a:t>MEDICAL SERVICES EMAIL: WVMEDICALSERVICES@KEPRO.COM</a:t>
                      </a:r>
                    </a:p>
                    <a:p>
                      <a:pPr algn="ctr"/>
                      <a:r>
                        <a:rPr lang="en-US" sz="1800" baseline="0" dirty="0">
                          <a:latin typeface="Calibri" panose="020F0502020204030204" pitchFamily="34" charset="0"/>
                          <a:cs typeface="Calibri" panose="020F0502020204030204" pitchFamily="34" charset="0"/>
                        </a:rPr>
                        <a:t>MEDICAL FAX NUMBER: 1-866-209-9632</a:t>
                      </a:r>
                    </a:p>
                  </a:txBody>
                  <a:tcPr marL="42252" marR="42252" marT="19289" marB="19289"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800" b="0" u="none" dirty="0">
                        <a:latin typeface="Calibri" panose="020F0502020204030204" pitchFamily="34" charset="0"/>
                        <a:cs typeface="Calibri" panose="020F0502020204030204" pitchFamily="34" charset="0"/>
                      </a:endParaRPr>
                    </a:p>
                  </a:txBody>
                  <a:tcPr marL="42252" marR="42252" marT="19289" marB="192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955601994"/>
                  </a:ext>
                </a:extLst>
              </a:tr>
              <a:tr h="535655">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EMILY PROCTOR</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MEDICAL/IDDW/BH/SUD</a:t>
                      </a:r>
                      <a:r>
                        <a:rPr lang="en-US" sz="1800" baseline="0" dirty="0">
                          <a:effectLst/>
                          <a:latin typeface="Calibri" panose="020F0502020204030204" pitchFamily="34" charset="0"/>
                          <a:ea typeface="Calibri" panose="020F0502020204030204" pitchFamily="34" charset="0"/>
                          <a:cs typeface="Calibri" panose="020F0502020204030204" pitchFamily="34" charset="0"/>
                        </a:rPr>
                        <a:t> WAIVER DIRECTOR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EBPROCTOR@KEPRO.COM </a:t>
                      </a:r>
                      <a:endPar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a:t>
                      </a:r>
                      <a:r>
                        <a:rPr lang="en-US" sz="1800" baseline="0" dirty="0">
                          <a:effectLst/>
                          <a:latin typeface="Calibri" panose="020F0502020204030204" pitchFamily="34" charset="0"/>
                          <a:ea typeface="Calibri" panose="020F0502020204030204" pitchFamily="34" charset="0"/>
                          <a:cs typeface="Calibri" panose="020F0502020204030204" pitchFamily="34" charset="0"/>
                        </a:rPr>
                        <a:t> 4455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843405155"/>
                  </a:ext>
                </a:extLst>
              </a:tr>
              <a:tr h="353647">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KAREN</a:t>
                      </a:r>
                      <a:r>
                        <a:rPr lang="en-US" sz="1800" baseline="0" dirty="0">
                          <a:effectLst/>
                          <a:latin typeface="Calibri" panose="020F0502020204030204" pitchFamily="34" charset="0"/>
                          <a:cs typeface="Calibri" panose="020F0502020204030204" pitchFamily="34" charset="0"/>
                        </a:rPr>
                        <a:t> WILKINSON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UM NURSE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3"/>
                        </a:rPr>
                        <a:t>KAREN.WILKINSON@KEPRO.COM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4474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2"/>
                  </a:ext>
                </a:extLst>
              </a:tr>
              <a:tr h="345185">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ALICIA PERRY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OFFICE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4"/>
                        </a:rPr>
                        <a:t>APERRY@KEPRO.COM</a:t>
                      </a:r>
                      <a:r>
                        <a:rPr lang="en-US" sz="1800" dirty="0">
                          <a:effectLst/>
                          <a:latin typeface="Calibri" panose="020F0502020204030204" pitchFamily="34" charset="0"/>
                          <a:cs typeface="Calibri" panose="020F0502020204030204" pitchFamily="34" charset="0"/>
                          <a:hlinkClick r:id="rId4"/>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3"/>
                  </a:ext>
                </a:extLst>
              </a:tr>
              <a:tr h="345185">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SIERRA HALL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TRAINING SPECIALIST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5"/>
                        </a:rPr>
                        <a:t>SIERRA.HALL@KEPRO.COM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6"/>
                  </a:ext>
                </a:extLst>
              </a:tr>
              <a:tr h="345185">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JAMI</a:t>
                      </a:r>
                      <a:r>
                        <a:rPr lang="en-US" sz="1800" baseline="0" dirty="0">
                          <a:effectLst/>
                          <a:latin typeface="Calibri" panose="020F0502020204030204" pitchFamily="34" charset="0"/>
                          <a:ea typeface="+mn-ea"/>
                          <a:cs typeface="Calibri" panose="020F0502020204030204" pitchFamily="34" charset="0"/>
                        </a:rPr>
                        <a:t> PLANTIN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6"/>
                        </a:rPr>
                        <a:t>JAMI.PLANTIN@KEPRO.COM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4502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7"/>
                  </a:ext>
                </a:extLst>
              </a:tr>
              <a:tr h="345185">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JASPER SMITH</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7"/>
                        </a:rPr>
                        <a:t>JASPER.SMITH@KEPRO.COM</a:t>
                      </a:r>
                      <a:r>
                        <a:rPr lang="en-US" sz="1800" dirty="0">
                          <a:effectLst/>
                          <a:latin typeface="Calibri" panose="020F0502020204030204" pitchFamily="34" charset="0"/>
                          <a:cs typeface="Calibri" panose="020F0502020204030204" pitchFamily="34" charset="0"/>
                          <a:hlinkClick r:id="rId7"/>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4490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260721950"/>
                  </a:ext>
                </a:extLst>
              </a:tr>
              <a:tr h="345185">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JOHN</a:t>
                      </a:r>
                      <a:r>
                        <a:rPr lang="en-US" sz="1800" baseline="0" dirty="0">
                          <a:effectLst/>
                          <a:latin typeface="Calibri" panose="020F0502020204030204" pitchFamily="34" charset="0"/>
                          <a:ea typeface="+mn-ea"/>
                          <a:cs typeface="Calibri" panose="020F0502020204030204" pitchFamily="34" charset="0"/>
                        </a:rPr>
                        <a:t> JONES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solidFill>
                            <a:schemeClr val="tx1"/>
                          </a:solidFill>
                          <a:effectLst/>
                          <a:latin typeface="Calibri" panose="020F0502020204030204" pitchFamily="34" charset="0"/>
                          <a:cs typeface="Calibri" panose="020F0502020204030204" pitchFamily="34" charset="0"/>
                          <a:hlinkClick r:id="rId8"/>
                        </a:rPr>
                        <a:t>JOJONES@KEPRO.COM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4431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945899293"/>
                  </a:ext>
                </a:extLst>
              </a:tr>
              <a:tr h="345185">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LAUREN</a:t>
                      </a:r>
                      <a:r>
                        <a:rPr lang="en-US" sz="1800" baseline="0" dirty="0">
                          <a:effectLst/>
                          <a:latin typeface="Calibri" panose="020F0502020204030204" pitchFamily="34" charset="0"/>
                          <a:ea typeface="Calibri" panose="020F0502020204030204" pitchFamily="34" charset="0"/>
                          <a:cs typeface="Calibri" panose="020F0502020204030204" pitchFamily="34" charset="0"/>
                        </a:rPr>
                        <a:t> PAYNE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CUSTOMER SERVICE REP</a:t>
                      </a:r>
                    </a:p>
                  </a:txBody>
                  <a:tcPr marL="31689" marR="31689" marT="0" marB="0"/>
                </a:tc>
                <a:tc>
                  <a:txBody>
                    <a:bodyPr/>
                    <a:lstStyle/>
                    <a:p>
                      <a:pPr marL="0" marR="0">
                        <a:lnSpc>
                          <a:spcPct val="107000"/>
                        </a:lnSpc>
                        <a:spcBef>
                          <a:spcPts val="0"/>
                        </a:spcBef>
                        <a:spcAft>
                          <a:spcPts val="800"/>
                        </a:spcAft>
                      </a:pP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9"/>
                        </a:rPr>
                        <a:t>LPAYNE@KEPRO.COM</a:t>
                      </a:r>
                      <a:endPar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 4408</a:t>
                      </a:r>
                    </a:p>
                  </a:txBody>
                  <a:tcPr marL="31689" marR="31689" marT="0" marB="0"/>
                </a:tc>
                <a:extLst>
                  <a:ext uri="{0D108BD9-81ED-4DB2-BD59-A6C34878D82A}">
                    <a16:rowId xmlns:a16="http://schemas.microsoft.com/office/drawing/2014/main" val="2435208479"/>
                  </a:ext>
                </a:extLst>
              </a:tr>
              <a:tr h="1283517">
                <a:tc gridSpan="4">
                  <a:txBody>
                    <a:bodyPr/>
                    <a:lstStyle/>
                    <a:p>
                      <a:pPr marL="0" algn="l" defTabSz="914400" rtl="0" eaLnBrk="1" latinLnBrk="0" hangingPunct="1"/>
                      <a:r>
                        <a:rPr lang="en-US" sz="1800" kern="1200" dirty="0">
                          <a:solidFill>
                            <a:schemeClr val="tx1"/>
                          </a:solidFill>
                          <a:latin typeface="Calibri" panose="020F0502020204030204" pitchFamily="34" charset="0"/>
                          <a:cs typeface="Calibri" panose="020F0502020204030204" pitchFamily="34" charset="0"/>
                        </a:rPr>
                        <a:t>GENERAL KEPRO AND WVCHIP INFORMATION: </a:t>
                      </a:r>
                      <a:r>
                        <a:rPr lang="en-US" sz="1800" kern="1200" baseline="0" dirty="0">
                          <a:solidFill>
                            <a:schemeClr val="tx1"/>
                          </a:solidFill>
                          <a:latin typeface="Calibri" panose="020F0502020204030204" pitchFamily="34" charset="0"/>
                          <a:cs typeface="Calibri" panose="020F0502020204030204" pitchFamily="34" charset="0"/>
                          <a:hlinkClick r:id="rId10"/>
                        </a:rPr>
                        <a:t>http://wvaso.kepro.com/</a:t>
                      </a:r>
                      <a:endParaRPr lang="en-US" sz="1800" kern="1200" baseline="0" dirty="0">
                        <a:solidFill>
                          <a:schemeClr val="tx1"/>
                        </a:solidFill>
                        <a:latin typeface="Calibri" panose="020F0502020204030204" pitchFamily="34" charset="0"/>
                        <a:cs typeface="Calibri" panose="020F0502020204030204" pitchFamily="34" charset="0"/>
                      </a:endParaRPr>
                    </a:p>
                    <a:p>
                      <a:pPr marL="0" algn="l" defTabSz="914400" rtl="0" eaLnBrk="1" latinLnBrk="0" hangingPunct="1"/>
                      <a:r>
                        <a:rPr lang="en-US" sz="1800" kern="1200" baseline="0" dirty="0">
                          <a:solidFill>
                            <a:schemeClr val="tx1"/>
                          </a:solidFill>
                          <a:latin typeface="Calibri" panose="020F0502020204030204" pitchFamily="34" charset="0"/>
                          <a:cs typeface="Calibri" panose="020F0502020204030204" pitchFamily="34" charset="0"/>
                        </a:rPr>
                        <a:t>FOR SUBMITTING AUTHORIZATIONS: </a:t>
                      </a:r>
                      <a:r>
                        <a:rPr lang="en-US" sz="1800" kern="1200" baseline="0" dirty="0">
                          <a:solidFill>
                            <a:schemeClr val="tx1"/>
                          </a:solidFill>
                          <a:latin typeface="Calibri" panose="020F0502020204030204" pitchFamily="34" charset="0"/>
                          <a:cs typeface="Calibri" panose="020F0502020204030204" pitchFamily="34" charset="0"/>
                          <a:hlinkClick r:id="rId11"/>
                        </a:rPr>
                        <a:t>https://providerportal.kepro.com/</a:t>
                      </a:r>
                      <a:endParaRPr lang="en-US" sz="1800" kern="1200" baseline="0" dirty="0">
                        <a:solidFill>
                          <a:schemeClr val="tx1"/>
                        </a:solidFill>
                        <a:latin typeface="Calibri" panose="020F0502020204030204" pitchFamily="34" charset="0"/>
                        <a:cs typeface="Calibri" panose="020F0502020204030204" pitchFamily="34" charset="0"/>
                      </a:endParaRPr>
                    </a:p>
                    <a:p>
                      <a:pPr marL="0" algn="l" defTabSz="914400" rtl="0" eaLnBrk="1" latinLnBrk="0" hangingPunct="1"/>
                      <a:r>
                        <a:rPr lang="en-US" sz="1800" kern="1200" baseline="0" dirty="0">
                          <a:solidFill>
                            <a:schemeClr val="tx1"/>
                          </a:solidFill>
                          <a:latin typeface="Calibri" panose="020F0502020204030204" pitchFamily="34" charset="0"/>
                          <a:cs typeface="Calibri" panose="020F0502020204030204" pitchFamily="34" charset="0"/>
                        </a:rPr>
                        <a:t>WEBSITE FOR ORG MANAGERS TO REGISTER/ADD/MODIFY USERS: </a:t>
                      </a:r>
                      <a:r>
                        <a:rPr lang="en-US" sz="1800" kern="1200" baseline="0" dirty="0">
                          <a:solidFill>
                            <a:schemeClr val="tx1"/>
                          </a:solidFill>
                          <a:latin typeface="Calibri" panose="020F0502020204030204" pitchFamily="34" charset="0"/>
                          <a:cs typeface="Calibri" panose="020F0502020204030204" pitchFamily="34" charset="0"/>
                          <a:hlinkClick r:id="rId12"/>
                        </a:rPr>
                        <a:t>https://c3wv.kepro.com/</a:t>
                      </a:r>
                      <a:r>
                        <a:rPr lang="en-US" sz="1800" kern="1200" baseline="0" dirty="0">
                          <a:solidFill>
                            <a:schemeClr val="tx1"/>
                          </a:solidFill>
                          <a:latin typeface="Calibri" panose="020F0502020204030204" pitchFamily="34" charset="0"/>
                          <a:cs typeface="Calibri" panose="020F0502020204030204" pitchFamily="34" charset="0"/>
                        </a:rPr>
                        <a:t> </a:t>
                      </a:r>
                    </a:p>
                  </a:txBody>
                  <a:tcPr marL="42252" marR="42252" marT="19289" marB="19289"/>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2279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Placeholder 6"/>
          <p:cNvPicPr>
            <a:picLocks noGrp="1" noChangeAspect="1"/>
          </p:cNvPicPr>
          <p:nvPr>
            <p:ph type="pic" sz="quarter" idx="19"/>
          </p:nvPr>
        </p:nvPicPr>
        <p:blipFill>
          <a:blip r:embed="rId3"/>
          <a:srcRect l="12476" r="12476"/>
          <a:stretch>
            <a:fillRect/>
          </a:stretch>
        </p:blipFill>
        <p:spPr>
          <a:prstGeom prst="rect">
            <a:avLst/>
          </a:prstGeom>
        </p:spPr>
      </p:pic>
    </p:spTree>
    <p:extLst>
      <p:ext uri="{BB962C8B-B14F-4D97-AF65-F5344CB8AC3E}">
        <p14:creationId xmlns:p14="http://schemas.microsoft.com/office/powerpoint/2010/main" val="155367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Websites/Direct Data Entry Portals</a:t>
            </a:r>
          </a:p>
        </p:txBody>
      </p:sp>
      <p:sp>
        <p:nvSpPr>
          <p:cNvPr id="3" name="Text Placeholder 2"/>
          <p:cNvSpPr>
            <a:spLocks noGrp="1"/>
          </p:cNvSpPr>
          <p:nvPr>
            <p:ph type="body" sz="half" idx="22"/>
          </p:nvPr>
        </p:nvSpPr>
        <p:spPr>
          <a:xfrm>
            <a:off x="855437" y="1639965"/>
            <a:ext cx="5791025" cy="4573547"/>
          </a:xfrm>
        </p:spPr>
        <p:txBody>
          <a:bodyPr/>
          <a:lstStyle/>
          <a:p>
            <a:pPr>
              <a:spcBef>
                <a:spcPts val="300"/>
              </a:spcBef>
            </a:pPr>
            <a:r>
              <a:rPr lang="en-US" sz="2000" dirty="0"/>
              <a:t>Medical Requests/WVCHIP Requests</a:t>
            </a:r>
          </a:p>
          <a:p>
            <a:pPr marL="231775" indent="-231775">
              <a:spcBef>
                <a:spcPts val="300"/>
              </a:spcBef>
              <a:buFont typeface="Arial" panose="020B0604020202020204" pitchFamily="34" charset="0"/>
              <a:buChar char="•"/>
            </a:pPr>
            <a:r>
              <a:rPr lang="en-US" sz="2000" dirty="0">
                <a:hlinkClick r:id="rId3"/>
              </a:rPr>
              <a:t>https://providerportal.kepro.com/ </a:t>
            </a:r>
            <a:endParaRPr lang="en-US" sz="2000" dirty="0"/>
          </a:p>
          <a:p>
            <a:pPr>
              <a:spcBef>
                <a:spcPts val="300"/>
              </a:spcBef>
            </a:pPr>
            <a:r>
              <a:rPr lang="en-US" sz="2000" dirty="0"/>
              <a:t>Health Homes</a:t>
            </a:r>
          </a:p>
          <a:p>
            <a:pPr marL="214303" indent="-214303">
              <a:spcBef>
                <a:spcPts val="300"/>
              </a:spcBef>
              <a:buFont typeface="Arial" panose="020B0604020202020204" pitchFamily="34" charset="0"/>
              <a:buChar char="•"/>
            </a:pPr>
            <a:r>
              <a:rPr lang="en-US" sz="2000" dirty="0">
                <a:hlinkClick r:id="rId3"/>
              </a:rPr>
              <a:t>https://providerportal.kepro.com/</a:t>
            </a:r>
            <a:endParaRPr lang="en-US" sz="2000" dirty="0"/>
          </a:p>
          <a:p>
            <a:pPr>
              <a:spcBef>
                <a:spcPts val="300"/>
              </a:spcBef>
            </a:pPr>
            <a:r>
              <a:rPr lang="en-US" sz="2000" dirty="0"/>
              <a:t>Behavioral Health</a:t>
            </a:r>
          </a:p>
          <a:p>
            <a:pPr marL="214303" indent="-214303">
              <a:spcBef>
                <a:spcPts val="300"/>
              </a:spcBef>
              <a:buFont typeface="Arial" panose="020B0604020202020204" pitchFamily="34" charset="0"/>
              <a:buChar char="•"/>
            </a:pPr>
            <a:r>
              <a:rPr lang="en-US" sz="2000" dirty="0">
                <a:hlinkClick r:id="rId4"/>
              </a:rPr>
              <a:t>https://careconnectionwv.kepro.com</a:t>
            </a:r>
            <a:r>
              <a:rPr lang="en-US" sz="2000" dirty="0"/>
              <a:t> </a:t>
            </a:r>
          </a:p>
          <a:p>
            <a:pPr>
              <a:spcBef>
                <a:spcPts val="300"/>
              </a:spcBef>
            </a:pPr>
            <a:r>
              <a:rPr lang="en-US" sz="2000" dirty="0"/>
              <a:t>Nursing Home PAS</a:t>
            </a:r>
          </a:p>
          <a:p>
            <a:pPr marL="214303" indent="-214303">
              <a:spcBef>
                <a:spcPts val="300"/>
              </a:spcBef>
              <a:buFont typeface="Arial" panose="020B0604020202020204" pitchFamily="34" charset="0"/>
              <a:buChar char="•"/>
            </a:pPr>
            <a:r>
              <a:rPr lang="en-US" sz="2000" dirty="0">
                <a:hlinkClick r:id="rId5"/>
              </a:rPr>
              <a:t>https://portal.kepro.com/</a:t>
            </a:r>
            <a:endParaRPr lang="en-US" sz="2000" dirty="0"/>
          </a:p>
          <a:p>
            <a:pPr>
              <a:spcBef>
                <a:spcPts val="300"/>
              </a:spcBef>
            </a:pPr>
            <a:r>
              <a:rPr lang="en-US" sz="2000" dirty="0"/>
              <a:t>Personal Care</a:t>
            </a:r>
          </a:p>
          <a:p>
            <a:pPr marL="257162" indent="-257162">
              <a:spcBef>
                <a:spcPts val="300"/>
              </a:spcBef>
              <a:buFont typeface="Arial" panose="020B0604020202020204" pitchFamily="34" charset="0"/>
              <a:buChar char="•"/>
            </a:pPr>
            <a:r>
              <a:rPr lang="en-US" sz="2000" dirty="0">
                <a:hlinkClick r:id="rId6"/>
              </a:rPr>
              <a:t>https://wvltc.kepro.com/</a:t>
            </a:r>
            <a:endParaRPr lang="en-US" sz="2000" dirty="0"/>
          </a:p>
          <a:p>
            <a:pPr>
              <a:spcBef>
                <a:spcPts val="300"/>
              </a:spcBef>
            </a:pPr>
            <a:r>
              <a:rPr lang="en-US" sz="2000" dirty="0"/>
              <a:t>Aged &amp; Disabled Waiver</a:t>
            </a:r>
          </a:p>
          <a:p>
            <a:pPr marL="257162" indent="-257162">
              <a:spcBef>
                <a:spcPts val="300"/>
              </a:spcBef>
              <a:buFont typeface="Arial" panose="020B0604020202020204" pitchFamily="34" charset="0"/>
              <a:buChar char="•"/>
            </a:pPr>
            <a:r>
              <a:rPr lang="en-US" sz="2000" dirty="0">
                <a:hlinkClick r:id="rId6"/>
              </a:rPr>
              <a:t>https://wvltc.kepro.com/</a:t>
            </a:r>
            <a:endParaRPr lang="en-US" sz="2000" dirty="0"/>
          </a:p>
          <a:p>
            <a:pPr>
              <a:spcBef>
                <a:spcPts val="300"/>
              </a:spcBef>
            </a:pPr>
            <a:r>
              <a:rPr lang="en-US" sz="2000" dirty="0"/>
              <a:t>IDD Waiver	</a:t>
            </a:r>
          </a:p>
          <a:p>
            <a:pPr marL="257162" indent="-257162">
              <a:spcBef>
                <a:spcPts val="300"/>
              </a:spcBef>
              <a:buFont typeface="Arial" panose="020B0604020202020204" pitchFamily="34" charset="0"/>
              <a:buChar char="•"/>
            </a:pPr>
            <a:r>
              <a:rPr lang="en-US" sz="2000" dirty="0">
                <a:hlinkClick r:id="rId6"/>
              </a:rPr>
              <a:t>https://wvltc.kepro.com/</a:t>
            </a:r>
            <a:r>
              <a:rPr lang="en-US" sz="2000" dirty="0"/>
              <a:t> </a:t>
            </a:r>
          </a:p>
          <a:p>
            <a:endParaRPr lang="en-US" dirty="0"/>
          </a:p>
        </p:txBody>
      </p:sp>
      <p:sp>
        <p:nvSpPr>
          <p:cNvPr id="5" name="Slide Number Placeholder 4"/>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3</a:t>
            </a:fld>
            <a:endParaRPr lang="en-US" dirty="0"/>
          </a:p>
        </p:txBody>
      </p:sp>
    </p:spTree>
    <p:extLst>
      <p:ext uri="{BB962C8B-B14F-4D97-AF65-F5344CB8AC3E}">
        <p14:creationId xmlns:p14="http://schemas.microsoft.com/office/powerpoint/2010/main" val="294067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WV Medicaid Members Served</a:t>
            </a:r>
          </a:p>
        </p:txBody>
      </p:sp>
      <p:sp>
        <p:nvSpPr>
          <p:cNvPr id="3" name="Text Placeholder 2"/>
          <p:cNvSpPr>
            <a:spLocks noGrp="1"/>
          </p:cNvSpPr>
          <p:nvPr>
            <p:ph type="body" sz="half" idx="22"/>
          </p:nvPr>
        </p:nvSpPr>
        <p:spPr>
          <a:xfrm>
            <a:off x="664368" y="1639966"/>
            <a:ext cx="7980576" cy="3988324"/>
          </a:xfrm>
        </p:spPr>
        <p:txBody>
          <a:bodyPr/>
          <a:lstStyle/>
          <a:p>
            <a:pPr marL="214303" indent="-214303">
              <a:buFont typeface="Arial" panose="020B0604020202020204" pitchFamily="34" charset="0"/>
              <a:buChar char="•"/>
            </a:pPr>
            <a:r>
              <a:rPr lang="en-US" sz="2000" dirty="0"/>
              <a:t>Fee-for-Service Medicaid and Behavioral Health Beneficiaries: 116,697 Currently Enrolled</a:t>
            </a:r>
          </a:p>
          <a:p>
            <a:pPr marL="214303" indent="-214303">
              <a:buFont typeface="Arial" panose="020B0604020202020204" pitchFamily="34" charset="0"/>
              <a:buChar char="•"/>
            </a:pPr>
            <a:r>
              <a:rPr lang="en-US" sz="2000" dirty="0"/>
              <a:t>Aged &amp; Disabled Waiver (ADW): 6,846 Active Members</a:t>
            </a:r>
          </a:p>
          <a:p>
            <a:pPr marL="214303" indent="-214303">
              <a:buFont typeface="Arial" panose="020B0604020202020204" pitchFamily="34" charset="0"/>
              <a:buChar char="•"/>
            </a:pPr>
            <a:r>
              <a:rPr lang="en-US" sz="2000" dirty="0"/>
              <a:t>Personal Care: 5,785 Active Members </a:t>
            </a:r>
          </a:p>
          <a:p>
            <a:pPr marL="214303" indent="-214303">
              <a:buFont typeface="Arial" panose="020B0604020202020204" pitchFamily="34" charset="0"/>
              <a:buChar char="•"/>
            </a:pPr>
            <a:r>
              <a:rPr lang="en-US" sz="2000" dirty="0"/>
              <a:t>IDD Waiver:  5,678 Active Members </a:t>
            </a:r>
          </a:p>
          <a:p>
            <a:pPr marL="214303" indent="-214303">
              <a:buFont typeface="Arial" panose="020B0604020202020204" pitchFamily="34" charset="0"/>
              <a:buChar char="•"/>
            </a:pPr>
            <a:r>
              <a:rPr lang="en-US" sz="2000" dirty="0"/>
              <a:t>TBI Waiver: 80 Active members </a:t>
            </a:r>
          </a:p>
          <a:p>
            <a:pPr marL="214303" indent="-214303">
              <a:buFont typeface="Arial" panose="020B0604020202020204" pitchFamily="34" charset="0"/>
              <a:buChar char="•"/>
            </a:pPr>
            <a:r>
              <a:rPr lang="en-US" sz="2000" dirty="0"/>
              <a:t>Health Homes: 9,312 Active Members</a:t>
            </a:r>
          </a:p>
          <a:p>
            <a:pPr marL="214303" indent="-214303">
              <a:buFont typeface="Arial" panose="020B0604020202020204" pitchFamily="34" charset="0"/>
              <a:buChar char="•"/>
            </a:pPr>
            <a:r>
              <a:rPr lang="en-US" sz="2000" dirty="0"/>
              <a:t>NH PAS: 26,557 members reviewed for admission during FY2020</a:t>
            </a:r>
          </a:p>
        </p:txBody>
      </p:sp>
      <p:sp>
        <p:nvSpPr>
          <p:cNvPr id="4" name="Slide Number Placeholder 3"/>
          <p:cNvSpPr>
            <a:spLocks noGrp="1"/>
          </p:cNvSpPr>
          <p:nvPr>
            <p:ph type="sldNum" sz="quarter" idx="12"/>
          </p:nvPr>
        </p:nvSpPr>
        <p:spPr/>
        <p:txBody>
          <a:body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4</a:t>
            </a:fld>
            <a:endParaRPr lang="en-US" dirty="0"/>
          </a:p>
        </p:txBody>
      </p:sp>
    </p:spTree>
    <p:extLst>
      <p:ext uri="{BB962C8B-B14F-4D97-AF65-F5344CB8AC3E}">
        <p14:creationId xmlns:p14="http://schemas.microsoft.com/office/powerpoint/2010/main" val="303734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Kepro</a:t>
            </a:r>
            <a:r>
              <a:rPr lang="en-US" dirty="0"/>
              <a:t> Provider Contact List</a:t>
            </a:r>
          </a:p>
        </p:txBody>
      </p:sp>
      <p:sp>
        <p:nvSpPr>
          <p:cNvPr id="3" name="Text Placeholder 2"/>
          <p:cNvSpPr>
            <a:spLocks noGrp="1"/>
          </p:cNvSpPr>
          <p:nvPr>
            <p:ph type="body" sz="half" idx="22"/>
          </p:nvPr>
        </p:nvSpPr>
        <p:spPr/>
        <p:txBody>
          <a:bodyPr/>
          <a:lstStyle/>
          <a:p>
            <a:pPr marL="342900" indent="-342900">
              <a:buFont typeface="Arial" panose="020B0604020202020204" pitchFamily="34" charset="0"/>
              <a:buChar char="•"/>
            </a:pPr>
            <a:r>
              <a:rPr lang="en-US" sz="2000" dirty="0"/>
              <a:t>All enrolled WV Medicaid providers are being asked to update their contact information. Please go to  </a:t>
            </a:r>
            <a:r>
              <a:rPr lang="en-US" sz="2000" dirty="0">
                <a:hlinkClick r:id="rId2"/>
              </a:rPr>
              <a:t>https://survey.alchemer.com/s3/6268630/Kepro-Medical-Provider-Contact-Information-Update</a:t>
            </a:r>
            <a:r>
              <a:rPr lang="en-US" sz="2000" dirty="0"/>
              <a:t> and fill out the contact form. </a:t>
            </a:r>
          </a:p>
          <a:p>
            <a:pPr marL="342900" indent="-342900">
              <a:buFont typeface="Arial" panose="020B0604020202020204" pitchFamily="34" charset="0"/>
              <a:buChar char="•"/>
            </a:pPr>
            <a:r>
              <a:rPr lang="en-US" sz="2000" dirty="0"/>
              <a:t>Please note this information is for </a:t>
            </a:r>
            <a:r>
              <a:rPr lang="en-US" sz="2000" dirty="0" err="1"/>
              <a:t>Kepro</a:t>
            </a:r>
            <a:r>
              <a:rPr lang="en-US" sz="2000" dirty="0"/>
              <a:t> only. We do not provide billing or managed care information. </a:t>
            </a:r>
          </a:p>
          <a:p>
            <a:pPr marL="342900" indent="-342900">
              <a:buFont typeface="Arial" panose="020B0604020202020204" pitchFamily="34" charset="0"/>
              <a:buChar char="•"/>
            </a:pPr>
            <a:r>
              <a:rPr lang="en-US" sz="2000" dirty="0"/>
              <a:t>This is to be sure that everyone involved in the prior authorization process stays up-to-date with announcements and trainings. </a:t>
            </a:r>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5</a:t>
            </a:fld>
            <a:endParaRPr lang="en-US" dirty="0"/>
          </a:p>
        </p:txBody>
      </p:sp>
    </p:spTree>
    <p:extLst>
      <p:ext uri="{BB962C8B-B14F-4D97-AF65-F5344CB8AC3E}">
        <p14:creationId xmlns:p14="http://schemas.microsoft.com/office/powerpoint/2010/main" val="284403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Home PAS Transition to </a:t>
            </a:r>
            <a:r>
              <a:rPr lang="en-US" dirty="0" err="1"/>
              <a:t>Atrezzo</a:t>
            </a:r>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6</a:t>
            </a:fld>
            <a:endParaRPr lang="en-US" dirty="0"/>
          </a:p>
        </p:txBody>
      </p:sp>
      <p:sp>
        <p:nvSpPr>
          <p:cNvPr id="5" name="Text Placeholder 2"/>
          <p:cNvSpPr>
            <a:spLocks noGrp="1"/>
          </p:cNvSpPr>
          <p:nvPr>
            <p:ph type="body" sz="half" idx="22"/>
          </p:nvPr>
        </p:nvSpPr>
        <p:spPr>
          <a:xfrm>
            <a:off x="664368" y="1639965"/>
            <a:ext cx="7980576" cy="4632498"/>
          </a:xfrm>
        </p:spPr>
        <p:txBody>
          <a:bodyPr/>
          <a:lstStyle/>
          <a:p>
            <a:pPr marL="214303" indent="-214303">
              <a:buFont typeface="Arial" panose="020B0604020202020204" pitchFamily="34" charset="0"/>
              <a:buChar char="•"/>
            </a:pPr>
            <a:r>
              <a:rPr lang="en-US" sz="2000" dirty="0"/>
              <a:t>March 1, 2021, entities seeking approval for Nursing Facility admission and resident reviews began to utilize </a:t>
            </a:r>
            <a:r>
              <a:rPr lang="en-US" sz="2000" dirty="0" err="1"/>
              <a:t>Atrezzo</a:t>
            </a:r>
            <a:r>
              <a:rPr lang="en-US" sz="2000" dirty="0"/>
              <a:t> to submit Pre-Admission Screening data.  </a:t>
            </a:r>
          </a:p>
          <a:p>
            <a:pPr marL="214303" indent="-214303">
              <a:buFont typeface="Arial" panose="020B0604020202020204" pitchFamily="34" charset="0"/>
              <a:buChar char="•"/>
            </a:pPr>
            <a:r>
              <a:rPr lang="en-US" sz="2000" dirty="0" err="1"/>
              <a:t>Atrezzo</a:t>
            </a:r>
            <a:r>
              <a:rPr lang="en-US" sz="2000" dirty="0"/>
              <a:t> supports the entire West Virginia PASRR workflow from Level I screening submission through Level II determinations.  </a:t>
            </a:r>
          </a:p>
          <a:p>
            <a:pPr marL="214303" indent="-214303">
              <a:buFont typeface="Arial" panose="020B0604020202020204" pitchFamily="34" charset="0"/>
              <a:buChar char="•"/>
            </a:pPr>
            <a:r>
              <a:rPr lang="en-US" sz="2000" dirty="0" err="1"/>
              <a:t>Atrezzo’s</a:t>
            </a:r>
            <a:r>
              <a:rPr lang="en-US" sz="2000" dirty="0"/>
              <a:t> capability to auto-adjudicate means submitters will often receive an immediate response upon submitting the Level I screening form.</a:t>
            </a:r>
          </a:p>
          <a:p>
            <a:pPr marL="214303" indent="-214303">
              <a:buFont typeface="Arial" panose="020B0604020202020204" pitchFamily="34" charset="0"/>
              <a:buChar char="•"/>
            </a:pPr>
            <a:r>
              <a:rPr lang="en-US" sz="2000" dirty="0"/>
              <a:t>The C3 system will be available to providers until 6.1.2021. After this date, providers will no longer be able to access historical records. </a:t>
            </a:r>
          </a:p>
          <a:p>
            <a:pPr marL="214303" indent="-214303">
              <a:buFont typeface="Arial" panose="020B0604020202020204" pitchFamily="34" charset="0"/>
              <a:buChar char="•"/>
            </a:pPr>
            <a:r>
              <a:rPr lang="en-US" sz="2000" dirty="0"/>
              <a:t>Training documents and the new WV PAS form can be found on </a:t>
            </a:r>
            <a:r>
              <a:rPr lang="en-US" sz="2000" dirty="0">
                <a:hlinkClick r:id="rId3"/>
              </a:rPr>
              <a:t>http://wvaso.kepro.com/programs/nursing-facility-program/</a:t>
            </a:r>
            <a:r>
              <a:rPr lang="en-US" sz="2000" dirty="0"/>
              <a:t> </a:t>
            </a:r>
          </a:p>
        </p:txBody>
      </p:sp>
    </p:spTree>
    <p:extLst>
      <p:ext uri="{BB962C8B-B14F-4D97-AF65-F5344CB8AC3E}">
        <p14:creationId xmlns:p14="http://schemas.microsoft.com/office/powerpoint/2010/main" val="333689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IDD Waiver Adjustments to COVID-19</a:t>
            </a:r>
          </a:p>
        </p:txBody>
      </p:sp>
      <p:sp>
        <p:nvSpPr>
          <p:cNvPr id="3" name="Text Placeholder 2"/>
          <p:cNvSpPr>
            <a:spLocks noGrp="1"/>
          </p:cNvSpPr>
          <p:nvPr>
            <p:ph type="body" sz="half" idx="22"/>
          </p:nvPr>
        </p:nvSpPr>
        <p:spPr>
          <a:xfrm>
            <a:off x="664368" y="1639965"/>
            <a:ext cx="7980576" cy="3593771"/>
          </a:xfrm>
        </p:spPr>
        <p:txBody>
          <a:bodyPr/>
          <a:lstStyle/>
          <a:p>
            <a:pPr marL="228600" lvl="0" indent="-228600">
              <a:buFont typeface="Arial" panose="020B0604020202020204" pitchFamily="34" charset="0"/>
              <a:buChar char="•"/>
            </a:pPr>
            <a:r>
              <a:rPr lang="en-US" sz="2000" dirty="0"/>
              <a:t>Conducting periodic, frequent calls with providers and other IDDW stakeholders, such as advocacy groups.</a:t>
            </a:r>
          </a:p>
          <a:p>
            <a:pPr marL="228600" lvl="0" indent="-228600">
              <a:buFont typeface="Arial" panose="020B0604020202020204" pitchFamily="34" charset="0"/>
              <a:buChar char="•"/>
            </a:pPr>
            <a:r>
              <a:rPr lang="en-US" sz="2000" dirty="0"/>
              <a:t>Working closely with BMS for continued implementation of      re-opening plan for day programs.</a:t>
            </a:r>
          </a:p>
          <a:p>
            <a:pPr marL="214303" indent="-214303">
              <a:buFont typeface="Arial" panose="020B0604020202020204" pitchFamily="34" charset="0"/>
              <a:buChar char="•"/>
            </a:pPr>
            <a:r>
              <a:rPr lang="en-US" sz="2000" dirty="0"/>
              <a:t>Developing a risk/benefit assessment and re-opening request document for day facilities.</a:t>
            </a:r>
          </a:p>
          <a:p>
            <a:pPr marL="214303" indent="-214303">
              <a:buFont typeface="Arial" panose="020B0604020202020204" pitchFamily="34" charset="0"/>
              <a:buChar char="•"/>
            </a:pPr>
            <a:r>
              <a:rPr lang="en-US" sz="2000" dirty="0"/>
              <a:t>Working separately with providers that operate day program facilities in order to provide guidance, receive input, and develop the re-opening plan.</a:t>
            </a:r>
          </a:p>
          <a:p>
            <a:pPr marL="214303" indent="-214303">
              <a:buFont typeface="Arial" panose="020B0604020202020204" pitchFamily="34" charset="0"/>
              <a:buChar char="•"/>
            </a:pPr>
            <a:r>
              <a:rPr lang="en-US" sz="2000" dirty="0"/>
              <a:t>Continuing to work with BMS towards full implementation of Conflict-Free Case Management.</a:t>
            </a:r>
          </a:p>
          <a:p>
            <a:pPr marL="214303" indent="-214303">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7</a:t>
            </a:fld>
            <a:endParaRPr lang="en-US" dirty="0"/>
          </a:p>
        </p:txBody>
      </p:sp>
    </p:spTree>
    <p:extLst>
      <p:ext uri="{BB962C8B-B14F-4D97-AF65-F5344CB8AC3E}">
        <p14:creationId xmlns:p14="http://schemas.microsoft.com/office/powerpoint/2010/main" val="410574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IDD Waiver Adjustments to COVID-19 – Continued</a:t>
            </a:r>
          </a:p>
        </p:txBody>
      </p:sp>
      <p:sp>
        <p:nvSpPr>
          <p:cNvPr id="3" name="Text Placeholder 2"/>
          <p:cNvSpPr>
            <a:spLocks noGrp="1"/>
          </p:cNvSpPr>
          <p:nvPr>
            <p:ph type="body" sz="half" idx="22"/>
          </p:nvPr>
        </p:nvSpPr>
        <p:spPr>
          <a:xfrm>
            <a:off x="664368" y="1639966"/>
            <a:ext cx="7980576" cy="3179684"/>
          </a:xfrm>
        </p:spPr>
        <p:txBody>
          <a:bodyPr/>
          <a:lstStyle/>
          <a:p>
            <a:pPr marL="214303" indent="-214303">
              <a:buFont typeface="Arial" panose="020B0604020202020204" pitchFamily="34" charset="0"/>
              <a:buChar char="•"/>
            </a:pPr>
            <a:r>
              <a:rPr lang="en-US" sz="2000" dirty="0"/>
              <a:t>Conducting activities that were previously face-to-face remotely, such as member assessments and provider reviews.</a:t>
            </a:r>
          </a:p>
          <a:p>
            <a:pPr marL="214303" indent="-214303">
              <a:buFont typeface="Arial" panose="020B0604020202020204" pitchFamily="34" charset="0"/>
              <a:buChar char="•"/>
            </a:pPr>
            <a:r>
              <a:rPr lang="en-US" sz="2000" dirty="0"/>
              <a:t>Supporting agencies in use of “COVID-19” addendum to service plans for providers to request authorization to exceed service limits when appropriate.</a:t>
            </a:r>
          </a:p>
          <a:p>
            <a:pPr marL="214303" indent="-214303">
              <a:buFont typeface="Arial" panose="020B0604020202020204" pitchFamily="34" charset="0"/>
              <a:buChar char="•"/>
            </a:pPr>
            <a:r>
              <a:rPr lang="en-US" sz="2000" dirty="0"/>
              <a:t>Providing individual technical assistance as needed/requested by providers.</a:t>
            </a:r>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8</a:t>
            </a:fld>
            <a:endParaRPr lang="en-US" dirty="0"/>
          </a:p>
        </p:txBody>
      </p:sp>
    </p:spTree>
    <p:extLst>
      <p:ext uri="{BB962C8B-B14F-4D97-AF65-F5344CB8AC3E}">
        <p14:creationId xmlns:p14="http://schemas.microsoft.com/office/powerpoint/2010/main" val="125639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In-Home Assessments for Waiver Services</a:t>
            </a:r>
          </a:p>
        </p:txBody>
      </p:sp>
      <p:sp>
        <p:nvSpPr>
          <p:cNvPr id="3" name="Text Placeholder 2"/>
          <p:cNvSpPr>
            <a:spLocks noGrp="1"/>
          </p:cNvSpPr>
          <p:nvPr>
            <p:ph type="body" sz="half" idx="22"/>
          </p:nvPr>
        </p:nvSpPr>
        <p:spPr/>
        <p:txBody>
          <a:bodyPr/>
          <a:lstStyle/>
          <a:p>
            <a:pPr marL="257162" indent="-257162">
              <a:buFont typeface="Arial" panose="020B0604020202020204" pitchFamily="34" charset="0"/>
              <a:buChar char="•"/>
            </a:pPr>
            <a:r>
              <a:rPr lang="en-US" sz="2000" dirty="0"/>
              <a:t>Due to the COVID-19 pandemic, in-home initial and annual reevaluations can be conducted either face-to-face or by phone.</a:t>
            </a:r>
          </a:p>
          <a:p>
            <a:pPr marL="257162" indent="-257162">
              <a:buFont typeface="Arial" panose="020B0604020202020204" pitchFamily="34" charset="0"/>
              <a:buChar char="•"/>
            </a:pPr>
            <a:r>
              <a:rPr lang="en-US" sz="2000" dirty="0"/>
              <a:t>These options are available for IDDW, TBIW, ADW, and PCS.</a:t>
            </a:r>
          </a:p>
          <a:p>
            <a:pPr marL="257162" indent="-257162">
              <a:buFont typeface="Arial" panose="020B0604020202020204" pitchFamily="34" charset="0"/>
              <a:buChar char="•"/>
            </a:pPr>
            <a:r>
              <a:rPr lang="en-US" sz="2000" dirty="0"/>
              <a:t>If there are special circumstances that make phone evaluation impossible for members with special needs to participate in phone evaluation, please let </a:t>
            </a:r>
            <a:r>
              <a:rPr lang="en-US" sz="2000" dirty="0" err="1"/>
              <a:t>Kepro</a:t>
            </a:r>
            <a:r>
              <a:rPr lang="en-US" sz="2000" dirty="0"/>
              <a:t> staff know when they contact the member to set up the appointment. </a:t>
            </a:r>
          </a:p>
          <a:p>
            <a:pPr marL="257162" indent="-257162">
              <a:buFont typeface="Arial" panose="020B0604020202020204" pitchFamily="34" charset="0"/>
              <a:buChar char="•"/>
            </a:pPr>
            <a:r>
              <a:rPr lang="en-US" sz="2000" dirty="0"/>
              <a:t>Every effort will be made to accommodate members with special needs. </a:t>
            </a:r>
          </a:p>
          <a:p>
            <a:pPr marL="600045" lvl="1" indent="-257162">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an accommodation cannot be made, member services will continue until a face-to-face assessment can be safely conducted.</a:t>
            </a:r>
          </a:p>
          <a:p>
            <a:endParaRPr lang="en-US"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9</a:t>
            </a:fld>
            <a:endParaRPr lang="en-US" dirty="0"/>
          </a:p>
        </p:txBody>
      </p:sp>
    </p:spTree>
    <p:extLst>
      <p:ext uri="{BB962C8B-B14F-4D97-AF65-F5344CB8AC3E}">
        <p14:creationId xmlns:p14="http://schemas.microsoft.com/office/powerpoint/2010/main" val="1693868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Custom 1">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0070C0"/>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E7CD09309164188C9B7DC0F81E1FF" ma:contentTypeVersion="4" ma:contentTypeDescription="Create a new document." ma:contentTypeScope="" ma:versionID="76840f265002f9ec98d6f3577b6af681">
  <xsd:schema xmlns:xsd="http://www.w3.org/2001/XMLSchema" xmlns:xs="http://www.w3.org/2001/XMLSchema" xmlns:p="http://schemas.microsoft.com/office/2006/metadata/properties" xmlns:ns2="c17a2438-8fd9-4895-9405-c877f00eba37" xmlns:ns3="83f24fd9-ebb3-4c4e-9d0a-987a95872ff7" targetNamespace="http://schemas.microsoft.com/office/2006/metadata/properties" ma:root="true" ma:fieldsID="6455f6c139d04d446917e9928c0cb750" ns2:_="" ns3:_="">
    <xsd:import namespace="c17a2438-8fd9-4895-9405-c877f00eba37"/>
    <xsd:import namespace="83f24fd9-ebb3-4c4e-9d0a-987a95872f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2438-8fd9-4895-9405-c877f00eb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24fd9-ebb3-4c4e-9d0a-987a95872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3f24fd9-ebb3-4c4e-9d0a-987a95872ff7">
      <UserInfo>
        <DisplayName>Joanna Kirkpatrick Morgan</DisplayName>
        <AccountId>580</AccountId>
        <AccountType/>
      </UserInfo>
      <UserInfo>
        <DisplayName>Lauren Portice</DisplayName>
        <AccountId>14</AccountId>
        <AccountType/>
      </UserInfo>
      <UserInfo>
        <DisplayName>Denise Mikin</DisplayName>
        <AccountId>385</AccountId>
        <AccountType/>
      </UserInfo>
      <UserInfo>
        <DisplayName>Michael Wolf</DisplayName>
        <AccountId>402</AccountId>
        <AccountType/>
      </UserInfo>
      <UserInfo>
        <DisplayName>Kassie Myers</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70781-A718-45FE-BC50-1671B9011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2438-8fd9-4895-9405-c877f00eba37"/>
    <ds:schemaRef ds:uri="83f24fd9-ebb3-4c4e-9d0a-987a95872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6E3ED-FFB0-4141-9647-02E3979050BE}">
  <ds:schemaRefs>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 ds:uri="c17a2438-8fd9-4895-9405-c877f00eba37"/>
    <ds:schemaRef ds:uri="http://purl.org/dc/elements/1.1/"/>
    <ds:schemaRef ds:uri="http://schemas.microsoft.com/office/2006/documentManagement/types"/>
    <ds:schemaRef ds:uri="http://schemas.microsoft.com/office/infopath/2007/PartnerControls"/>
    <ds:schemaRef ds:uri="83f24fd9-ebb3-4c4e-9d0a-987a95872ff7"/>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4112</TotalTime>
  <Words>2300</Words>
  <Application>Microsoft Office PowerPoint</Application>
  <PresentationFormat>On-screen Show (4:3)</PresentationFormat>
  <Paragraphs>255</Paragraphs>
  <Slides>23</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Raleway</vt:lpstr>
      <vt:lpstr>Open Sans</vt:lpstr>
      <vt:lpstr>Calibri</vt:lpstr>
      <vt:lpstr>Raleway SemiBold</vt:lpstr>
      <vt:lpstr>Calibri Light</vt:lpstr>
      <vt:lpstr>Arial</vt:lpstr>
      <vt:lpstr>Raleway Light</vt:lpstr>
      <vt:lpstr>Custom Design</vt:lpstr>
      <vt:lpstr>1_Custom Design</vt:lpstr>
      <vt:lpstr>Spring 2021  Provider Workshop</vt:lpstr>
      <vt:lpstr>Existing Kepro Scope of Work</vt:lpstr>
      <vt:lpstr>Websites/Direct Data Entry Portals</vt:lpstr>
      <vt:lpstr>WV Medicaid Members Served</vt:lpstr>
      <vt:lpstr>Kepro Provider Contact List</vt:lpstr>
      <vt:lpstr>Nursing Home PAS Transition to Atrezzo</vt:lpstr>
      <vt:lpstr>IDD Waiver Adjustments to COVID-19</vt:lpstr>
      <vt:lpstr>IDD Waiver Adjustments to COVID-19 – Continued</vt:lpstr>
      <vt:lpstr>In-Home Assessments for Waiver Services</vt:lpstr>
      <vt:lpstr>COVID-19 Case Management – Medical and Behavioral Health</vt:lpstr>
      <vt:lpstr>Waiver Services: 2020 Waiver Renewal Applications</vt:lpstr>
      <vt:lpstr>Waiver Services: Conflict Free Case Management</vt:lpstr>
      <vt:lpstr>Completing ADW and PC MNERs</vt:lpstr>
      <vt:lpstr>Adult Dental Services</vt:lpstr>
      <vt:lpstr>Adult Dental Services – Cont.</vt:lpstr>
      <vt:lpstr>Tips for Successful Medical Authorizations</vt:lpstr>
      <vt:lpstr>Tips for Successful Medical Authorizations – Cont.</vt:lpstr>
      <vt:lpstr>Updating Provider Contact Information</vt:lpstr>
      <vt:lpstr>Training and Technical Assistance</vt:lpstr>
      <vt:lpstr>Kepro Contact Information</vt:lpstr>
      <vt:lpstr>Kepro Contact Information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Alicia Perry</cp:lastModifiedBy>
  <cp:revision>393</cp:revision>
  <dcterms:created xsi:type="dcterms:W3CDTF">2020-03-20T15:14:34Z</dcterms:created>
  <dcterms:modified xsi:type="dcterms:W3CDTF">2021-04-19T16:30:28Z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0x010100EAAE7CD09309164188C9B7DC0F81E1FF</vt:lpwstr>
  </property>
</Properties>
</file>