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Lst>
  <p:notesMasterIdLst>
    <p:notesMasterId r:id="rId13"/>
  </p:notesMasterIdLst>
  <p:sldIdLst>
    <p:sldId id="269" r:id="rId5"/>
    <p:sldId id="317" r:id="rId6"/>
    <p:sldId id="321" r:id="rId7"/>
    <p:sldId id="319" r:id="rId8"/>
    <p:sldId id="320" r:id="rId9"/>
    <p:sldId id="315" r:id="rId10"/>
    <p:sldId id="316" r:id="rId11"/>
    <p:sldId id="31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Raleway" panose="020B0503030101060003" pitchFamily="34" charset="0"/>
      <p:regular r:id="rId22"/>
      <p:bold r:id="rId23"/>
      <p:italic r:id="rId24"/>
      <p:boldItalic r:id="rId25"/>
    </p:embeddedFont>
    <p:embeddedFont>
      <p:font typeface="Raleway Light" panose="020B0403030101060003" pitchFamily="34" charset="0"/>
      <p:regular r:id="rId26"/>
      <p:italic r:id="rId27"/>
    </p:embeddedFont>
    <p:embeddedFont>
      <p:font typeface="Raleway SemiBold" panose="020B0703030101060003" pitchFamily="34"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ia Perry" initials="AP" lastIdx="1" clrIdx="0">
    <p:extLst>
      <p:ext uri="{19B8F6BF-5375-455C-9EA6-DF929625EA0E}">
        <p15:presenceInfo xmlns:p15="http://schemas.microsoft.com/office/powerpoint/2012/main" userId="S-1-5-21-703994706-1235811193-1903836767-227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90" d="100"/>
          <a:sy n="90" d="100"/>
        </p:scale>
        <p:origin x="5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8"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6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 id="2147483780" r:id="rId21"/>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3wv.kepro.com/"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vaso.kepro.com/"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http://www.wvaso.kepro.com"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hyperlink" Target="mailto:JASPER.SMITH@KEPRO.COM" TargetMode="External"/><Relationship Id="rId13" Type="http://schemas.openxmlformats.org/officeDocument/2006/relationships/hyperlink" Target="https://c3wv.kepro.com/" TargetMode="External"/><Relationship Id="rId3" Type="http://schemas.openxmlformats.org/officeDocument/2006/relationships/hyperlink" Target="mailto:EBPROCTOR@KEPRO.COM" TargetMode="External"/><Relationship Id="rId7" Type="http://schemas.openxmlformats.org/officeDocument/2006/relationships/hyperlink" Target="mailto:JAMI.PLANTIN@KEPRO.COM" TargetMode="External"/><Relationship Id="rId12" Type="http://schemas.openxmlformats.org/officeDocument/2006/relationships/hyperlink" Target="https://providerportal.kepro.com/" TargetMode="External"/><Relationship Id="rId2" Type="http://schemas.openxmlformats.org/officeDocument/2006/relationships/hyperlink" Target="mailto:WVMEDICALSERVICES@KEPRO.COM" TargetMode="External"/><Relationship Id="rId1" Type="http://schemas.openxmlformats.org/officeDocument/2006/relationships/slideLayout" Target="../slideLayouts/slideLayout21.xml"/><Relationship Id="rId6" Type="http://schemas.openxmlformats.org/officeDocument/2006/relationships/hyperlink" Target="mailto:SIERRA.HALL@KEPRO.COM" TargetMode="External"/><Relationship Id="rId11" Type="http://schemas.openxmlformats.org/officeDocument/2006/relationships/hyperlink" Target="http://www.wvaso.kepro.com/" TargetMode="External"/><Relationship Id="rId5" Type="http://schemas.openxmlformats.org/officeDocument/2006/relationships/hyperlink" Target="mailto:APERRY@KEPRO.COM" TargetMode="External"/><Relationship Id="rId10" Type="http://schemas.openxmlformats.org/officeDocument/2006/relationships/hyperlink" Target="mailto:LPAYNE@KEPRO.COM" TargetMode="External"/><Relationship Id="rId4" Type="http://schemas.openxmlformats.org/officeDocument/2006/relationships/hyperlink" Target="mailto:KAREN.WILKINSON@KEPRO.COM" TargetMode="External"/><Relationship Id="rId9" Type="http://schemas.openxmlformats.org/officeDocument/2006/relationships/hyperlink" Target="mailto:JOJONES@KEPRO.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p:txBody>
          <a:bodyPr>
            <a:normAutofit/>
          </a:bodyPr>
          <a:lstStyle/>
          <a:p>
            <a:r>
              <a:rPr lang="en-US" dirty="0"/>
              <a:t>PODIATRY</a:t>
            </a:r>
          </a:p>
        </p:txBody>
      </p:sp>
      <p:sp>
        <p:nvSpPr>
          <p:cNvPr id="3" name="Subtitle 2">
            <a:extLst>
              <a:ext uri="{FF2B5EF4-FFF2-40B4-BE49-F238E27FC236}">
                <a16:creationId xmlns:a16="http://schemas.microsoft.com/office/drawing/2014/main" id="{083B7693-68C7-4138-91BE-CA94B7F6303A}"/>
              </a:ext>
            </a:extLst>
          </p:cNvPr>
          <p:cNvSpPr>
            <a:spLocks noGrp="1"/>
          </p:cNvSpPr>
          <p:nvPr>
            <p:ph type="subTitle" idx="1"/>
          </p:nvPr>
        </p:nvSpPr>
        <p:spPr>
          <a:xfrm>
            <a:off x="888999" y="4126718"/>
            <a:ext cx="4105911" cy="376482"/>
          </a:xfrm>
        </p:spPr>
        <p:txBody>
          <a:bodyPr>
            <a:normAutofit fontScale="92500" lnSpcReduction="10000"/>
          </a:bodyPr>
          <a:lstStyle/>
          <a:p>
            <a:r>
              <a:rPr lang="en-US" dirty="0"/>
              <a:t>Annual Training</a:t>
            </a:r>
          </a:p>
        </p:txBody>
      </p:sp>
      <p:sp>
        <p:nvSpPr>
          <p:cNvPr id="4" name="Date Placeholder 3">
            <a:extLst>
              <a:ext uri="{FF2B5EF4-FFF2-40B4-BE49-F238E27FC236}">
                <a16:creationId xmlns:a16="http://schemas.microsoft.com/office/drawing/2014/main" id="{2C55B9A2-8848-4114-8D7A-9067AEF165B3}"/>
              </a:ext>
            </a:extLst>
          </p:cNvPr>
          <p:cNvSpPr txBox="1">
            <a:spLocks/>
          </p:cNvSpPr>
          <p:nvPr/>
        </p:nvSpPr>
        <p:spPr>
          <a:xfrm>
            <a:off x="10248293" y="6231426"/>
            <a:ext cx="8045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900" dirty="0">
                <a:solidFill>
                  <a:srgbClr val="A1A9B5"/>
                </a:solidFill>
                <a:latin typeface="Raleway Light" panose="020B0403030101060003" pitchFamily="34" charset="0"/>
              </a:rPr>
              <a:t>2021</a:t>
            </a:r>
          </a:p>
        </p:txBody>
      </p:sp>
    </p:spTree>
    <p:extLst>
      <p:ext uri="{BB962C8B-B14F-4D97-AF65-F5344CB8AC3E}">
        <p14:creationId xmlns:p14="http://schemas.microsoft.com/office/powerpoint/2010/main" val="240334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3381D-928B-4150-AA95-5C033059F907}"/>
              </a:ext>
            </a:extLst>
          </p:cNvPr>
          <p:cNvSpPr>
            <a:spLocks noGrp="1"/>
          </p:cNvSpPr>
          <p:nvPr>
            <p:ph type="title"/>
          </p:nvPr>
        </p:nvSpPr>
        <p:spPr>
          <a:xfrm>
            <a:off x="876300" y="634654"/>
            <a:ext cx="5946531" cy="436093"/>
          </a:xfrm>
        </p:spPr>
        <p:txBody>
          <a:bodyPr/>
          <a:lstStyle/>
          <a:p>
            <a:r>
              <a:rPr lang="en-US" dirty="0"/>
              <a:t>Podiatry – Chapter 519.13</a:t>
            </a:r>
          </a:p>
        </p:txBody>
      </p:sp>
      <p:sp>
        <p:nvSpPr>
          <p:cNvPr id="5" name="Text Placeholder 4">
            <a:extLst>
              <a:ext uri="{FF2B5EF4-FFF2-40B4-BE49-F238E27FC236}">
                <a16:creationId xmlns:a16="http://schemas.microsoft.com/office/drawing/2014/main" id="{C01BC18E-1F33-41A4-874E-70924C0C4330}"/>
              </a:ext>
            </a:extLst>
          </p:cNvPr>
          <p:cNvSpPr>
            <a:spLocks noGrp="1"/>
          </p:cNvSpPr>
          <p:nvPr>
            <p:ph type="body" sz="half" idx="22"/>
          </p:nvPr>
        </p:nvSpPr>
        <p:spPr>
          <a:xfrm>
            <a:off x="885824" y="1639966"/>
            <a:ext cx="9847825" cy="789726"/>
          </a:xfrm>
        </p:spPr>
        <p:txBody>
          <a:bodyPr/>
          <a:lstStyle/>
          <a:p>
            <a:pPr marL="285750" indent="-285750">
              <a:buFont typeface="Arial" panose="020B0604020202020204" pitchFamily="34" charset="0"/>
              <a:buChar char="•"/>
            </a:pPr>
            <a:r>
              <a:rPr lang="en-US" sz="2000" dirty="0"/>
              <a:t>Podiatry Services Manual can be found in Chapter 519 Practitioner Services Policy 519.13</a:t>
            </a:r>
          </a:p>
          <a:p>
            <a:pPr marL="285750" indent="-285750">
              <a:buFont typeface="Arial" panose="020B0604020202020204" pitchFamily="34" charset="0"/>
              <a:buChar char="•"/>
            </a:pPr>
            <a:r>
              <a:rPr lang="en-US" sz="2000" dirty="0"/>
              <a:t>West Virginia Medicaid coverage of podiatric services is limited to the examination, diagnosis, treatment, prevention, and care of conditions and functions of the foot and ankle. </a:t>
            </a:r>
          </a:p>
          <a:p>
            <a:pPr marL="285750" indent="-285750">
              <a:buFont typeface="Arial" panose="020B0604020202020204" pitchFamily="34" charset="0"/>
              <a:buChar char="•"/>
            </a:pPr>
            <a:r>
              <a:rPr lang="en-US" sz="2000" dirty="0"/>
              <a:t>These services must be provided by an individual currently licensed under West Virginia law to practice podiatry, or under the laws of the State where the practice is conducted and is eligible to participate in the West Virginia Medicaid Program.</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4033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6971-00C8-4DD1-8A7F-066FF111CB50}"/>
              </a:ext>
            </a:extLst>
          </p:cNvPr>
          <p:cNvSpPr>
            <a:spLocks noGrp="1"/>
          </p:cNvSpPr>
          <p:nvPr>
            <p:ph type="title"/>
          </p:nvPr>
        </p:nvSpPr>
        <p:spPr>
          <a:xfrm>
            <a:off x="850968" y="256478"/>
            <a:ext cx="3505495" cy="1622321"/>
          </a:xfrm>
        </p:spPr>
        <p:txBody>
          <a:bodyPr vert="horz" lIns="91440" tIns="45720" rIns="91440" bIns="45720" rtlCol="0" anchor="ctr">
            <a:normAutofit/>
          </a:bodyPr>
          <a:lstStyle/>
          <a:p>
            <a:r>
              <a:rPr lang="en-US" dirty="0"/>
              <a:t>Kepro</a:t>
            </a:r>
          </a:p>
        </p:txBody>
      </p:sp>
      <p:sp>
        <p:nvSpPr>
          <p:cNvPr id="3" name="Text Placeholder 2">
            <a:extLst>
              <a:ext uri="{FF2B5EF4-FFF2-40B4-BE49-F238E27FC236}">
                <a16:creationId xmlns:a16="http://schemas.microsoft.com/office/drawing/2014/main" id="{F37AD74F-54EF-42D8-BDFD-5155C4C9DC9A}"/>
              </a:ext>
            </a:extLst>
          </p:cNvPr>
          <p:cNvSpPr>
            <a:spLocks noGrp="1"/>
          </p:cNvSpPr>
          <p:nvPr>
            <p:ph type="body" sz="half" idx="22"/>
          </p:nvPr>
        </p:nvSpPr>
        <p:spPr>
          <a:xfrm>
            <a:off x="568376" y="1627118"/>
            <a:ext cx="3788087" cy="4246083"/>
          </a:xfrm>
        </p:spPr>
        <p:txBody>
          <a:bodyPr vert="horz" lIns="91440" tIns="45720" rIns="91440" bIns="45720" rtlCol="0">
            <a:normAutofit lnSpcReduction="10000"/>
          </a:bodyPr>
          <a:lstStyle/>
          <a:p>
            <a:pPr marL="285750" indent="-228600">
              <a:buFont typeface="Arial" panose="020B0604020202020204" pitchFamily="34" charset="0"/>
              <a:buChar char="•"/>
            </a:pPr>
            <a:r>
              <a:rPr lang="en-US" sz="1800" dirty="0"/>
              <a:t>Kepro is the utilization management company (UMC) that processes prior authorization requests for West Virginia Fee-For-Service Members.</a:t>
            </a:r>
            <a:endParaRPr lang="en-US" sz="1800" dirty="0">
              <a:latin typeface="+mn-lt"/>
              <a:ea typeface="+mn-ea"/>
              <a:cs typeface="+mn-cs"/>
            </a:endParaRPr>
          </a:p>
          <a:p>
            <a:pPr marL="285750" indent="-228600">
              <a:buFont typeface="Arial" panose="020B0604020202020204" pitchFamily="34" charset="0"/>
              <a:buChar char="•"/>
            </a:pPr>
            <a:r>
              <a:rPr lang="en-US" sz="1800" dirty="0">
                <a:latin typeface="+mn-lt"/>
                <a:ea typeface="+mn-ea"/>
                <a:cs typeface="+mn-cs"/>
              </a:rPr>
              <a:t>All requests for covered services requiring prior authorization must be submitted to the UMC for medical necessity.</a:t>
            </a:r>
          </a:p>
          <a:p>
            <a:pPr marL="285750" indent="-228600">
              <a:buFont typeface="Arial" panose="020B0604020202020204" pitchFamily="34" charset="0"/>
              <a:buChar char="•"/>
            </a:pPr>
            <a:r>
              <a:rPr lang="en-US" sz="1800" dirty="0">
                <a:latin typeface="+mn-lt"/>
                <a:ea typeface="+mn-ea"/>
                <a:cs typeface="+mn-cs"/>
              </a:rPr>
              <a:t>If you are not registered with Kepro, you can enroll by going to </a:t>
            </a:r>
            <a:r>
              <a:rPr lang="en-US" sz="1800" dirty="0">
                <a:latin typeface="+mn-lt"/>
                <a:ea typeface="+mn-ea"/>
                <a:cs typeface="+mn-cs"/>
                <a:hlinkClick r:id="rId2"/>
              </a:rPr>
              <a:t>https://c3wv.kepro.com</a:t>
            </a:r>
            <a:r>
              <a:rPr lang="en-US" sz="1800" dirty="0">
                <a:latin typeface="+mn-lt"/>
                <a:ea typeface="+mn-ea"/>
                <a:cs typeface="+mn-cs"/>
              </a:rPr>
              <a:t> and completing the Provider Self Enrollment.</a:t>
            </a:r>
          </a:p>
        </p:txBody>
      </p:sp>
      <p:sp>
        <p:nvSpPr>
          <p:cNvPr id="34" name="Rectangle 3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2034883-1104-4936-8056-5D5242A37D2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r>
              <a:rPr lang="en-US" sz="1200">
                <a:solidFill>
                  <a:srgbClr val="303030"/>
                </a:solidFill>
              </a:rPr>
              <a:t>Page </a:t>
            </a:r>
            <a:fld id="{C6C8BDDB-1AA9-4CDC-80A0-B0BF343FFE1A}" type="slidenum">
              <a:rPr lang="en-US" sz="1200" smtClean="0">
                <a:solidFill>
                  <a:srgbClr val="303030"/>
                </a:solidFill>
              </a:rPr>
              <a:pPr algn="r">
                <a:spcAft>
                  <a:spcPts val="600"/>
                </a:spcAft>
              </a:pPr>
              <a:t>3</a:t>
            </a:fld>
            <a:endParaRPr lang="en-US" sz="1200">
              <a:solidFill>
                <a:srgbClr val="303030"/>
              </a:solidFill>
            </a:endParaRPr>
          </a:p>
        </p:txBody>
      </p:sp>
      <p:pic>
        <p:nvPicPr>
          <p:cNvPr id="9" name="Picture 8">
            <a:extLst>
              <a:ext uri="{FF2B5EF4-FFF2-40B4-BE49-F238E27FC236}">
                <a16:creationId xmlns:a16="http://schemas.microsoft.com/office/drawing/2014/main" id="{885A08CF-C0E2-4480-8C40-7AECFFAB0F21}"/>
              </a:ext>
            </a:extLst>
          </p:cNvPr>
          <p:cNvPicPr>
            <a:picLocks noChangeAspect="1"/>
          </p:cNvPicPr>
          <p:nvPr/>
        </p:nvPicPr>
        <p:blipFill rotWithShape="1">
          <a:blip r:embed="rId3"/>
          <a:srcRect l="36822" t="36880" r="20069" b="20082"/>
          <a:stretch/>
        </p:blipFill>
        <p:spPr>
          <a:xfrm>
            <a:off x="5312436" y="1356499"/>
            <a:ext cx="6206184" cy="3713176"/>
          </a:xfrm>
          <a:prstGeom prst="rect">
            <a:avLst/>
          </a:prstGeom>
        </p:spPr>
      </p:pic>
      <p:sp>
        <p:nvSpPr>
          <p:cNvPr id="10" name="Up Arrow 5">
            <a:extLst>
              <a:ext uri="{FF2B5EF4-FFF2-40B4-BE49-F238E27FC236}">
                <a16:creationId xmlns:a16="http://schemas.microsoft.com/office/drawing/2014/main" id="{DCDF23CD-A52F-4EC4-B6A7-FBFF1F297E9B}"/>
              </a:ext>
            </a:extLst>
          </p:cNvPr>
          <p:cNvSpPr/>
          <p:nvPr/>
        </p:nvSpPr>
        <p:spPr>
          <a:xfrm>
            <a:off x="7509924" y="4705003"/>
            <a:ext cx="529771" cy="729343"/>
          </a:xfrm>
          <a:prstGeom prst="upArrow">
            <a:avLst/>
          </a:prstGeom>
          <a:solidFill>
            <a:srgbClr val="FF0000"/>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2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6971-00C8-4DD1-8A7F-066FF111CB50}"/>
              </a:ext>
            </a:extLst>
          </p:cNvPr>
          <p:cNvSpPr>
            <a:spLocks noGrp="1"/>
          </p:cNvSpPr>
          <p:nvPr>
            <p:ph type="title"/>
          </p:nvPr>
        </p:nvSpPr>
        <p:spPr>
          <a:xfrm>
            <a:off x="850968" y="0"/>
            <a:ext cx="3505495" cy="1622321"/>
          </a:xfrm>
        </p:spPr>
        <p:txBody>
          <a:bodyPr vert="horz" lIns="91440" tIns="45720" rIns="91440" bIns="45720" rtlCol="0" anchor="ctr">
            <a:normAutofit/>
          </a:bodyPr>
          <a:lstStyle/>
          <a:p>
            <a:r>
              <a:rPr lang="en-US" dirty="0"/>
              <a:t>Master Code List (MCL)</a:t>
            </a:r>
          </a:p>
        </p:txBody>
      </p:sp>
      <p:sp>
        <p:nvSpPr>
          <p:cNvPr id="3" name="Text Placeholder 2">
            <a:extLst>
              <a:ext uri="{FF2B5EF4-FFF2-40B4-BE49-F238E27FC236}">
                <a16:creationId xmlns:a16="http://schemas.microsoft.com/office/drawing/2014/main" id="{F37AD74F-54EF-42D8-BDFD-5155C4C9DC9A}"/>
              </a:ext>
            </a:extLst>
          </p:cNvPr>
          <p:cNvSpPr>
            <a:spLocks noGrp="1"/>
          </p:cNvSpPr>
          <p:nvPr>
            <p:ph type="body" sz="half" idx="22"/>
          </p:nvPr>
        </p:nvSpPr>
        <p:spPr>
          <a:xfrm>
            <a:off x="568376" y="1622321"/>
            <a:ext cx="3788087" cy="4246083"/>
          </a:xfrm>
        </p:spPr>
        <p:txBody>
          <a:bodyPr vert="horz" lIns="91440" tIns="45720" rIns="91440" bIns="45720" rtlCol="0">
            <a:normAutofit/>
          </a:bodyPr>
          <a:lstStyle/>
          <a:p>
            <a:pPr marL="285750" indent="-228600">
              <a:buFont typeface="Arial" panose="020B0604020202020204" pitchFamily="34" charset="0"/>
              <a:buChar char="•"/>
            </a:pPr>
            <a:r>
              <a:rPr lang="en-US" sz="1800" dirty="0">
                <a:latin typeface="+mn-lt"/>
                <a:ea typeface="+mn-ea"/>
                <a:cs typeface="+mn-cs"/>
              </a:rPr>
              <a:t>Kepro keeps an up-to-date list of codes that require prior authorization on </a:t>
            </a:r>
            <a:r>
              <a:rPr lang="en-US" sz="1800" dirty="0">
                <a:latin typeface="+mn-lt"/>
                <a:ea typeface="+mn-ea"/>
                <a:cs typeface="+mn-cs"/>
                <a:hlinkClick r:id="rId2"/>
              </a:rPr>
              <a:t>www.wvaso.kepro.com</a:t>
            </a:r>
            <a:r>
              <a:rPr lang="en-US" sz="1800" dirty="0">
                <a:latin typeface="+mn-lt"/>
                <a:ea typeface="+mn-ea"/>
                <a:cs typeface="+mn-cs"/>
              </a:rPr>
              <a:t> website.</a:t>
            </a:r>
          </a:p>
          <a:p>
            <a:pPr marL="285750" indent="-228600">
              <a:buFont typeface="Arial" panose="020B0604020202020204" pitchFamily="34" charset="0"/>
              <a:buChar char="•"/>
            </a:pPr>
            <a:r>
              <a:rPr lang="en-US" sz="1800" dirty="0">
                <a:latin typeface="+mn-lt"/>
                <a:ea typeface="+mn-ea"/>
                <a:cs typeface="+mn-cs"/>
              </a:rPr>
              <a:t>This MCL is just a guideline, and the Bureau of Medical Services’ policy manual should still be consulted.</a:t>
            </a:r>
          </a:p>
          <a:p>
            <a:pPr marL="285750" indent="-228600">
              <a:buFont typeface="Arial" panose="020B0604020202020204" pitchFamily="34" charset="0"/>
              <a:buChar char="•"/>
            </a:pPr>
            <a:r>
              <a:rPr lang="en-US" sz="1800" dirty="0">
                <a:latin typeface="+mn-lt"/>
                <a:ea typeface="+mn-ea"/>
                <a:cs typeface="+mn-cs"/>
              </a:rPr>
              <a:t>Navigation of the review areas (type of service e.g., imaging, outpatient surgery, DME, etc.) can be done by utilizing the arrows located in the MCL Excel file (see red arrow). </a:t>
            </a:r>
          </a:p>
        </p:txBody>
      </p:sp>
      <p:sp>
        <p:nvSpPr>
          <p:cNvPr id="34" name="Rectangle 3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10">
            <a:extLst>
              <a:ext uri="{FF2B5EF4-FFF2-40B4-BE49-F238E27FC236}">
                <a16:creationId xmlns:a16="http://schemas.microsoft.com/office/drawing/2014/main" id="{08A8B478-AA54-4FF0-BF66-12CF1664CDC5}"/>
              </a:ext>
            </a:extLst>
          </p:cNvPr>
          <p:cNvPicPr>
            <a:picLocks noChangeAspect="1"/>
          </p:cNvPicPr>
          <p:nvPr/>
        </p:nvPicPr>
        <p:blipFill rotWithShape="1">
          <a:blip r:embed="rId3"/>
          <a:srcRect t="71654" r="68515"/>
          <a:stretch/>
        </p:blipFill>
        <p:spPr>
          <a:xfrm>
            <a:off x="5405862" y="1977736"/>
            <a:ext cx="6019331" cy="2899282"/>
          </a:xfrm>
          <a:prstGeom prst="rect">
            <a:avLst/>
          </a:prstGeom>
          <a:effectLst/>
        </p:spPr>
      </p:pic>
      <p:sp>
        <p:nvSpPr>
          <p:cNvPr id="4" name="Slide Number Placeholder 3">
            <a:extLst>
              <a:ext uri="{FF2B5EF4-FFF2-40B4-BE49-F238E27FC236}">
                <a16:creationId xmlns:a16="http://schemas.microsoft.com/office/drawing/2014/main" id="{72034883-1104-4936-8056-5D5242A37D2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r>
              <a:rPr lang="en-US" sz="1200">
                <a:solidFill>
                  <a:srgbClr val="303030"/>
                </a:solidFill>
              </a:rPr>
              <a:t>Page </a:t>
            </a:r>
            <a:fld id="{C6C8BDDB-1AA9-4CDC-80A0-B0BF343FFE1A}" type="slidenum">
              <a:rPr lang="en-US" sz="1200" smtClean="0">
                <a:solidFill>
                  <a:srgbClr val="303030"/>
                </a:solidFill>
              </a:rPr>
              <a:pPr algn="r">
                <a:spcAft>
                  <a:spcPts val="600"/>
                </a:spcAft>
              </a:pPr>
              <a:t>4</a:t>
            </a:fld>
            <a:endParaRPr lang="en-US" sz="1200">
              <a:solidFill>
                <a:srgbClr val="303030"/>
              </a:solidFill>
            </a:endParaRPr>
          </a:p>
        </p:txBody>
      </p:sp>
      <p:sp>
        <p:nvSpPr>
          <p:cNvPr id="22" name="Down Arrow 11">
            <a:extLst>
              <a:ext uri="{FF2B5EF4-FFF2-40B4-BE49-F238E27FC236}">
                <a16:creationId xmlns:a16="http://schemas.microsoft.com/office/drawing/2014/main" id="{1FC71F45-6637-4D9E-932A-FD569C3BD8A3}"/>
              </a:ext>
            </a:extLst>
          </p:cNvPr>
          <p:cNvSpPr/>
          <p:nvPr/>
        </p:nvSpPr>
        <p:spPr>
          <a:xfrm>
            <a:off x="5586121" y="3300006"/>
            <a:ext cx="398966" cy="726688"/>
          </a:xfrm>
          <a:prstGeom prst="downArrow">
            <a:avLst/>
          </a:prstGeom>
          <a:solidFill>
            <a:srgbClr val="FF0000"/>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45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422F-1C74-4297-9532-36CABD885092}"/>
              </a:ext>
            </a:extLst>
          </p:cNvPr>
          <p:cNvSpPr>
            <a:spLocks noGrp="1"/>
          </p:cNvSpPr>
          <p:nvPr>
            <p:ph type="title"/>
          </p:nvPr>
        </p:nvSpPr>
        <p:spPr>
          <a:xfrm>
            <a:off x="876300" y="634654"/>
            <a:ext cx="5482297" cy="436093"/>
          </a:xfrm>
        </p:spPr>
        <p:txBody>
          <a:bodyPr/>
          <a:lstStyle/>
          <a:p>
            <a:r>
              <a:rPr lang="en-US" dirty="0"/>
              <a:t>Master Code List – Cont. </a:t>
            </a:r>
          </a:p>
        </p:txBody>
      </p:sp>
      <p:sp>
        <p:nvSpPr>
          <p:cNvPr id="3" name="Text Placeholder 2">
            <a:extLst>
              <a:ext uri="{FF2B5EF4-FFF2-40B4-BE49-F238E27FC236}">
                <a16:creationId xmlns:a16="http://schemas.microsoft.com/office/drawing/2014/main" id="{20CFEE7F-AF62-4E7D-9A16-EAB1FA074D05}"/>
              </a:ext>
            </a:extLst>
          </p:cNvPr>
          <p:cNvSpPr>
            <a:spLocks noGrp="1"/>
          </p:cNvSpPr>
          <p:nvPr>
            <p:ph type="body" sz="half" idx="22"/>
          </p:nvPr>
        </p:nvSpPr>
        <p:spPr/>
        <p:txBody>
          <a:bodyPr/>
          <a:lstStyle/>
          <a:p>
            <a:pPr marL="285750" indent="-285750">
              <a:buFont typeface="Arial" panose="020B0604020202020204" pitchFamily="34" charset="0"/>
              <a:buChar char="•"/>
            </a:pPr>
            <a:r>
              <a:rPr lang="en-US" sz="2000" dirty="0">
                <a:latin typeface="+mn-lt"/>
              </a:rPr>
              <a:t>The MCL shows:</a:t>
            </a:r>
          </a:p>
          <a:p>
            <a:pPr marL="742950" lvl="1" indent="-285750">
              <a:buFont typeface="Arial" panose="020B0604020202020204" pitchFamily="34" charset="0"/>
              <a:buChar char="•"/>
            </a:pPr>
            <a:r>
              <a:rPr lang="en-US" sz="2000" b="0" dirty="0">
                <a:latin typeface="+mn-lt"/>
              </a:rPr>
              <a:t>Service code</a:t>
            </a:r>
          </a:p>
          <a:p>
            <a:pPr marL="742950" lvl="1" indent="-285750">
              <a:buFont typeface="Arial" panose="020B0604020202020204" pitchFamily="34" charset="0"/>
              <a:buChar char="•"/>
            </a:pPr>
            <a:r>
              <a:rPr lang="en-US" sz="2000" b="0" dirty="0">
                <a:latin typeface="+mn-lt"/>
              </a:rPr>
              <a:t>If a prior authorization is required</a:t>
            </a:r>
          </a:p>
          <a:p>
            <a:pPr marL="742950" lvl="1" indent="-285750">
              <a:buFont typeface="Arial" panose="020B0604020202020204" pitchFamily="34" charset="0"/>
              <a:buChar char="•"/>
            </a:pPr>
            <a:r>
              <a:rPr lang="en-US" sz="2000" b="0" dirty="0">
                <a:latin typeface="+mn-lt"/>
              </a:rPr>
              <a:t>Code description</a:t>
            </a:r>
          </a:p>
          <a:p>
            <a:pPr marL="742950" lvl="1" indent="-285750">
              <a:buFont typeface="Arial" panose="020B0604020202020204" pitchFamily="34" charset="0"/>
              <a:buChar char="•"/>
            </a:pPr>
            <a:r>
              <a:rPr lang="en-US" sz="2000" b="0" dirty="0">
                <a:latin typeface="+mn-lt"/>
              </a:rPr>
              <a:t>If the code is priced</a:t>
            </a:r>
          </a:p>
          <a:p>
            <a:pPr marL="742950" lvl="1" indent="-285750">
              <a:buFont typeface="Arial" panose="020B0604020202020204" pitchFamily="34" charset="0"/>
              <a:buChar char="•"/>
            </a:pPr>
            <a:r>
              <a:rPr lang="en-US" sz="2000" b="0" dirty="0">
                <a:latin typeface="+mn-lt"/>
              </a:rPr>
              <a:t>Age restrictions</a:t>
            </a:r>
          </a:p>
          <a:p>
            <a:pPr marL="742950" lvl="1" indent="-285750">
              <a:buFont typeface="Arial" panose="020B0604020202020204" pitchFamily="34" charset="0"/>
              <a:buChar char="•"/>
            </a:pPr>
            <a:r>
              <a:rPr lang="en-US" sz="2000" b="0" dirty="0">
                <a:latin typeface="+mn-lt"/>
              </a:rPr>
              <a:t>Service limitations</a:t>
            </a:r>
          </a:p>
          <a:p>
            <a:pPr marL="742950" lvl="1" indent="-285750">
              <a:buFont typeface="Arial" panose="020B0604020202020204" pitchFamily="34" charset="0"/>
              <a:buChar char="•"/>
            </a:pPr>
            <a:r>
              <a:rPr lang="en-US" sz="2000" b="0" dirty="0">
                <a:latin typeface="+mn-lt"/>
              </a:rPr>
              <a:t>Additional information (diagnostic restrictions, etc.)</a:t>
            </a:r>
          </a:p>
          <a:p>
            <a:pPr marL="285750" indent="-285750">
              <a:buFont typeface="Arial" panose="020B0604020202020204" pitchFamily="34" charset="0"/>
              <a:buChar char="•"/>
            </a:pPr>
            <a:r>
              <a:rPr lang="en-US" sz="2000" dirty="0">
                <a:latin typeface="+mn-lt"/>
              </a:rPr>
              <a:t>While the MCL is a great tool, we do not suggest saving the MCL Excel file to your desktop. The MCL is updated quarterly. Save the webpage to your favorites to ensure that you are viewing the most up-to-date version.</a:t>
            </a:r>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C442501E-F528-4FD5-9D8C-07BC46E6B205}"/>
              </a:ext>
            </a:extLst>
          </p:cNvPr>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5</a:t>
            </a:fld>
            <a:endParaRPr lang="en-US" dirty="0"/>
          </a:p>
        </p:txBody>
      </p:sp>
    </p:spTree>
    <p:extLst>
      <p:ext uri="{BB962C8B-B14F-4D97-AF65-F5344CB8AC3E}">
        <p14:creationId xmlns:p14="http://schemas.microsoft.com/office/powerpoint/2010/main" val="292904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7667199" cy="436093"/>
          </a:xfrm>
        </p:spPr>
        <p:txBody>
          <a:bodyPr/>
          <a:lstStyle/>
          <a:p>
            <a:r>
              <a:rPr lang="en-US" dirty="0"/>
              <a:t>Training and Technical Assistance</a:t>
            </a:r>
          </a:p>
        </p:txBody>
      </p:sp>
      <p:sp>
        <p:nvSpPr>
          <p:cNvPr id="3" name="Text Placeholder 2"/>
          <p:cNvSpPr>
            <a:spLocks noGrp="1"/>
          </p:cNvSpPr>
          <p:nvPr>
            <p:ph type="body" sz="half" idx="22"/>
          </p:nvPr>
        </p:nvSpPr>
        <p:spPr>
          <a:xfrm>
            <a:off x="885824" y="1639966"/>
            <a:ext cx="9977794" cy="3819138"/>
          </a:xfrm>
        </p:spPr>
        <p:txBody>
          <a:bodyPr/>
          <a:lstStyle/>
          <a:p>
            <a:pPr marL="285750" indent="-285750">
              <a:buFont typeface="Arial" panose="020B0604020202020204" pitchFamily="34" charset="0"/>
              <a:buChar char="•"/>
            </a:pPr>
            <a:r>
              <a:rPr lang="en-US" sz="2000" dirty="0"/>
              <a:t>We offer training via webinar, phone, and various materials.</a:t>
            </a:r>
          </a:p>
          <a:p>
            <a:pPr marL="742950" lvl="1" indent="-285750">
              <a:buFont typeface="Arial" panose="020B0604020202020204" pitchFamily="34" charset="0"/>
              <a:buChar char="•"/>
            </a:pPr>
            <a:r>
              <a:rPr lang="en-US" sz="1800" b="0" dirty="0">
                <a:latin typeface="+mn-lt"/>
              </a:rPr>
              <a:t>These are offered to make submitting online for Prior Authorization an easier process for providers.</a:t>
            </a:r>
          </a:p>
          <a:p>
            <a:pPr marL="742950" lvl="1" indent="-285750">
              <a:buFont typeface="Arial" panose="020B0604020202020204" pitchFamily="34" charset="0"/>
              <a:buChar char="•"/>
            </a:pPr>
            <a:r>
              <a:rPr lang="en-US" sz="1800" b="0" dirty="0">
                <a:latin typeface="+mn-lt"/>
              </a:rPr>
              <a:t>There are also annual reviews/trainings available to providers.</a:t>
            </a:r>
          </a:p>
          <a:p>
            <a:pPr marL="285750" indent="-285750">
              <a:buFont typeface="Arial" panose="020B0604020202020204" pitchFamily="34" charset="0"/>
              <a:buChar char="•"/>
            </a:pPr>
            <a:r>
              <a:rPr lang="en-US" sz="2000" dirty="0"/>
              <a:t>Provider training is also offered for various provider groups.</a:t>
            </a:r>
          </a:p>
          <a:p>
            <a:pPr marL="285750" indent="-285750">
              <a:buFont typeface="Arial" panose="020B0604020202020204" pitchFamily="34" charset="0"/>
              <a:buChar char="•"/>
            </a:pPr>
            <a:r>
              <a:rPr lang="en-US" sz="2000" dirty="0"/>
              <a:t>Each PowerPoint presentation from the provider trainings are posted to the </a:t>
            </a:r>
            <a:r>
              <a:rPr lang="en-US" sz="2000" dirty="0">
                <a:hlinkClick r:id="rId2"/>
              </a:rPr>
              <a:t>http://www.wvaso.kepro.com </a:t>
            </a:r>
            <a:r>
              <a:rPr lang="en-US" sz="2000" dirty="0"/>
              <a:t>in the Manuals and Reference Materials section of our website.</a:t>
            </a:r>
          </a:p>
          <a:p>
            <a:endParaRPr lang="en-US" sz="1600" dirty="0"/>
          </a:p>
        </p:txBody>
      </p:sp>
      <p:sp>
        <p:nvSpPr>
          <p:cNvPr id="4" name="Slide Number Placeholder 3"/>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6</a:t>
            </a:fld>
            <a:endParaRPr lang="en-US" dirty="0"/>
          </a:p>
        </p:txBody>
      </p:sp>
    </p:spTree>
    <p:extLst>
      <p:ext uri="{BB962C8B-B14F-4D97-AF65-F5344CB8AC3E}">
        <p14:creationId xmlns:p14="http://schemas.microsoft.com/office/powerpoint/2010/main" val="303212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952505425"/>
              </p:ext>
            </p:extLst>
          </p:nvPr>
        </p:nvGraphicFramePr>
        <p:xfrm>
          <a:off x="0" y="2"/>
          <a:ext cx="12191999" cy="6906962"/>
        </p:xfrm>
        <a:graphic>
          <a:graphicData uri="http://schemas.openxmlformats.org/drawingml/2006/table">
            <a:tbl>
              <a:tblPr firstRow="1" bandRow="1">
                <a:tableStyleId>{8799B23B-EC83-4686-B30A-512413B5E67A}</a:tableStyleId>
              </a:tblPr>
              <a:tblGrid>
                <a:gridCol w="2006221">
                  <a:extLst>
                    <a:ext uri="{9D8B030D-6E8A-4147-A177-3AD203B41FA5}">
                      <a16:colId xmlns:a16="http://schemas.microsoft.com/office/drawing/2014/main" val="20000"/>
                    </a:ext>
                  </a:extLst>
                </a:gridCol>
                <a:gridCol w="4517409">
                  <a:extLst>
                    <a:ext uri="{9D8B030D-6E8A-4147-A177-3AD203B41FA5}">
                      <a16:colId xmlns:a16="http://schemas.microsoft.com/office/drawing/2014/main" val="20001"/>
                    </a:ext>
                  </a:extLst>
                </a:gridCol>
                <a:gridCol w="4202243">
                  <a:extLst>
                    <a:ext uri="{9D8B030D-6E8A-4147-A177-3AD203B41FA5}">
                      <a16:colId xmlns:a16="http://schemas.microsoft.com/office/drawing/2014/main" val="20002"/>
                    </a:ext>
                  </a:extLst>
                </a:gridCol>
                <a:gridCol w="1466126">
                  <a:extLst>
                    <a:ext uri="{9D8B030D-6E8A-4147-A177-3AD203B41FA5}">
                      <a16:colId xmlns:a16="http://schemas.microsoft.com/office/drawing/2014/main" val="20003"/>
                    </a:ext>
                  </a:extLst>
                </a:gridCol>
              </a:tblGrid>
              <a:tr h="1161899">
                <a:tc gridSpan="4">
                  <a:txBody>
                    <a:bodyPr/>
                    <a:lstStyle/>
                    <a:p>
                      <a:pPr algn="ctr"/>
                      <a:r>
                        <a:rPr lang="en-US" sz="1800" dirty="0">
                          <a:latin typeface="Calibri" panose="020F0502020204030204" pitchFamily="34" charset="0"/>
                          <a:cs typeface="Calibri" panose="020F0502020204030204" pitchFamily="34" charset="0"/>
                        </a:rPr>
                        <a:t>Kepro Medical</a:t>
                      </a:r>
                      <a:r>
                        <a:rPr lang="en-US" sz="1800" baseline="0" dirty="0">
                          <a:latin typeface="Calibri" panose="020F0502020204030204" pitchFamily="34" charset="0"/>
                          <a:cs typeface="Calibri" panose="020F0502020204030204" pitchFamily="34" charset="0"/>
                        </a:rPr>
                        <a:t> Contact Information</a:t>
                      </a:r>
                      <a:endParaRPr lang="en-US" sz="1800" dirty="0">
                        <a:latin typeface="Calibri" panose="020F0502020204030204" pitchFamily="34" charset="0"/>
                        <a:cs typeface="Calibri" panose="020F0502020204030204" pitchFamily="34" charset="0"/>
                      </a:endParaRP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1007 Bullitt Street</a:t>
                      </a:r>
                      <a:r>
                        <a:rPr lang="en-US" sz="1800" b="1" kern="1200" baseline="0" dirty="0">
                          <a:solidFill>
                            <a:schemeClr val="tx1"/>
                          </a:solidFill>
                          <a:effectLst/>
                          <a:latin typeface="Calibri" panose="020F0502020204030204" pitchFamily="34" charset="0"/>
                          <a:ea typeface="+mn-ea"/>
                          <a:cs typeface="Calibri" panose="020F0502020204030204" pitchFamily="34" charset="0"/>
                        </a:rPr>
                        <a:t>, </a:t>
                      </a:r>
                      <a:r>
                        <a:rPr lang="en-US" sz="1800" b="1" kern="1200" dirty="0">
                          <a:solidFill>
                            <a:schemeClr val="tx1"/>
                          </a:solidFill>
                          <a:effectLst/>
                          <a:latin typeface="Calibri" panose="020F0502020204030204" pitchFamily="34" charset="0"/>
                          <a:ea typeface="+mn-ea"/>
                          <a:cs typeface="Calibri" panose="020F0502020204030204" pitchFamily="34" charset="0"/>
                        </a:rPr>
                        <a:t>Suite 200</a:t>
                      </a:r>
                    </a:p>
                    <a:p>
                      <a:pPr algn="ctr"/>
                      <a:r>
                        <a:rPr lang="en-US" sz="1800" b="1" kern="1200" dirty="0">
                          <a:solidFill>
                            <a:schemeClr val="tx1"/>
                          </a:solidFill>
                          <a:effectLst/>
                          <a:latin typeface="Calibri" panose="020F0502020204030204" pitchFamily="34" charset="0"/>
                          <a:ea typeface="+mn-ea"/>
                          <a:cs typeface="Calibri" panose="020F0502020204030204" pitchFamily="34" charset="0"/>
                        </a:rPr>
                        <a:t>Charleston, WV  25301</a:t>
                      </a:r>
                    </a:p>
                  </a:txBody>
                  <a:tcPr marL="42252" marR="42252" marT="19289" marB="19289" anchor="ct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marL="56336" marR="56336" marT="25718" marB="25718"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1157553">
                <a:tc gridSpan="4">
                  <a:txBody>
                    <a:bodyPr/>
                    <a:lstStyle/>
                    <a:p>
                      <a:pPr algn="ctr"/>
                      <a:r>
                        <a:rPr lang="en-US" sz="1800" dirty="0">
                          <a:latin typeface="Calibri" panose="020F0502020204030204" pitchFamily="34" charset="0"/>
                          <a:cs typeface="Calibri" panose="020F0502020204030204" pitchFamily="34" charset="0"/>
                        </a:rPr>
                        <a:t>1-800-346-8272 </a:t>
                      </a:r>
                      <a:r>
                        <a:rPr lang="en-US" sz="1800" baseline="0" dirty="0">
                          <a:latin typeface="Calibri" panose="020F0502020204030204" pitchFamily="34" charset="0"/>
                          <a:cs typeface="Calibri" panose="020F0502020204030204" pitchFamily="34" charset="0"/>
                        </a:rPr>
                        <a:t>EXT. 7996</a:t>
                      </a:r>
                    </a:p>
                    <a:p>
                      <a:pPr algn="ctr"/>
                      <a:r>
                        <a:rPr lang="en-US" sz="1800" baseline="0" dirty="0">
                          <a:latin typeface="Calibri" panose="020F0502020204030204" pitchFamily="34" charset="0"/>
                          <a:cs typeface="Calibri" panose="020F0502020204030204" pitchFamily="34" charset="0"/>
                        </a:rPr>
                        <a:t>MEDICAL SERVICES EMAIL: </a:t>
                      </a:r>
                      <a:r>
                        <a:rPr lang="en-US" sz="1800" baseline="0" dirty="0">
                          <a:latin typeface="Calibri" panose="020F0502020204030204" pitchFamily="34" charset="0"/>
                          <a:cs typeface="Calibri" panose="020F0502020204030204" pitchFamily="34" charset="0"/>
                          <a:hlinkClick r:id="rId2"/>
                        </a:rPr>
                        <a:t>WVMEDICALSERVICES@KEPRO.COM</a:t>
                      </a:r>
                      <a:r>
                        <a:rPr lang="en-US" sz="1800" baseline="0" dirty="0">
                          <a:latin typeface="Calibri" panose="020F0502020204030204" pitchFamily="34" charset="0"/>
                          <a:cs typeface="Calibri" panose="020F0502020204030204" pitchFamily="34" charset="0"/>
                        </a:rPr>
                        <a:t> </a:t>
                      </a:r>
                    </a:p>
                    <a:p>
                      <a:pPr algn="ctr"/>
                      <a:r>
                        <a:rPr lang="en-US" sz="1800" baseline="0" dirty="0">
                          <a:latin typeface="Calibri" panose="020F0502020204030204" pitchFamily="34" charset="0"/>
                          <a:cs typeface="Calibri" panose="020F0502020204030204" pitchFamily="34" charset="0"/>
                        </a:rPr>
                        <a:t>MEDICAL FAX NUMBER: 1-866-209-9632</a:t>
                      </a:r>
                    </a:p>
                  </a:txBody>
                  <a:tcPr marL="42252" marR="42252" marT="19289" marB="19289"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a:endParaRPr lang="en-US" sz="1800" b="0" u="none" dirty="0">
                        <a:latin typeface="Calibri" panose="020F0502020204030204" pitchFamily="34" charset="0"/>
                        <a:cs typeface="Calibri" panose="020F0502020204030204" pitchFamily="34" charset="0"/>
                      </a:endParaRPr>
                    </a:p>
                  </a:txBody>
                  <a:tcPr marL="42252" marR="42252" marT="19289" marB="1928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955601994"/>
                  </a:ext>
                </a:extLst>
              </a:tr>
              <a:tr h="372663">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EMILY PROCTOR</a:t>
                      </a: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MEDICAL/IDDW/BH/SUD</a:t>
                      </a:r>
                      <a:r>
                        <a:rPr lang="en-US" sz="1800" baseline="0" dirty="0">
                          <a:effectLst/>
                          <a:latin typeface="Calibri" panose="020F0502020204030204" pitchFamily="34" charset="0"/>
                          <a:ea typeface="Calibri" panose="020F0502020204030204" pitchFamily="34" charset="0"/>
                          <a:cs typeface="Calibri" panose="020F0502020204030204" pitchFamily="34" charset="0"/>
                        </a:rPr>
                        <a:t> WAIVER DIRECTOR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b="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EBPROCTOR@KEPRO.COM </a:t>
                      </a:r>
                      <a:endParaRPr lang="en-US" sz="1800" b="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EXT.</a:t>
                      </a:r>
                      <a:r>
                        <a:rPr lang="en-US" sz="1800" baseline="0" dirty="0">
                          <a:effectLst/>
                          <a:latin typeface="Calibri" panose="020F0502020204030204" pitchFamily="34" charset="0"/>
                          <a:ea typeface="Calibri" panose="020F0502020204030204" pitchFamily="34" charset="0"/>
                          <a:cs typeface="Calibri" panose="020F0502020204030204" pitchFamily="34" charset="0"/>
                        </a:rPr>
                        <a:t> 4455</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843405155"/>
                  </a:ext>
                </a:extLst>
              </a:tr>
              <a:tr h="401956">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KAREN</a:t>
                      </a:r>
                      <a:r>
                        <a:rPr lang="en-US" sz="1800" baseline="0" dirty="0">
                          <a:effectLst/>
                          <a:latin typeface="Calibri" panose="020F0502020204030204" pitchFamily="34" charset="0"/>
                          <a:cs typeface="Calibri" panose="020F0502020204030204" pitchFamily="34" charset="0"/>
                        </a:rPr>
                        <a:t> WILKINSON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UM NURSE MANAGER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4"/>
                        </a:rPr>
                        <a:t>KAREN.WILKINSON@KEPRO.COM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4474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2"/>
                  </a:ext>
                </a:extLst>
              </a:tr>
              <a:tr h="392340">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ALICIA PERRY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OFFICE MANAGER</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5"/>
                        </a:rPr>
                        <a:t>APERRY@KEPRO.COM</a:t>
                      </a:r>
                      <a:r>
                        <a:rPr lang="en-US" sz="1800" dirty="0">
                          <a:effectLst/>
                          <a:latin typeface="Calibri" panose="020F0502020204030204" pitchFamily="34" charset="0"/>
                          <a:cs typeface="Calibri" panose="020F0502020204030204" pitchFamily="34" charset="0"/>
                          <a:hlinkClick r:id="rId5"/>
                        </a:rPr>
                        <a:t>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4452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3"/>
                  </a:ext>
                </a:extLst>
              </a:tr>
              <a:tr h="392340">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SIERRA HALL</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TRAINING SPECIALIST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6"/>
                        </a:rPr>
                        <a:t>SIERRA.HALL@KEPRO.COM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4454</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6"/>
                  </a:ext>
                </a:extLst>
              </a:tr>
              <a:tr h="392340">
                <a:tc>
                  <a:txBody>
                    <a:bodyPr/>
                    <a:lstStyle/>
                    <a:p>
                      <a:pPr marL="0" marR="0">
                        <a:lnSpc>
                          <a:spcPct val="107000"/>
                        </a:lnSpc>
                        <a:spcBef>
                          <a:spcPts val="0"/>
                        </a:spcBef>
                        <a:spcAft>
                          <a:spcPts val="800"/>
                        </a:spcAft>
                      </a:pPr>
                      <a:r>
                        <a:rPr lang="en-US" sz="1800" dirty="0">
                          <a:effectLst/>
                          <a:latin typeface="Calibri" panose="020F0502020204030204" pitchFamily="34" charset="0"/>
                          <a:ea typeface="+mn-ea"/>
                          <a:cs typeface="Calibri" panose="020F0502020204030204" pitchFamily="34" charset="0"/>
                        </a:rPr>
                        <a:t>JAMI</a:t>
                      </a:r>
                      <a:r>
                        <a:rPr lang="en-US" sz="1800" baseline="0" dirty="0">
                          <a:effectLst/>
                          <a:latin typeface="Calibri" panose="020F0502020204030204" pitchFamily="34" charset="0"/>
                          <a:ea typeface="+mn-ea"/>
                          <a:cs typeface="Calibri" panose="020F0502020204030204" pitchFamily="34" charset="0"/>
                        </a:rPr>
                        <a:t> PLANTIN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7"/>
                        </a:rPr>
                        <a:t>JAMI.PLANTIN@KEPRO.COM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4502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10007"/>
                  </a:ext>
                </a:extLst>
              </a:tr>
              <a:tr h="392340">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JASPER SMITH</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8"/>
                        </a:rPr>
                        <a:t>JASPER.SMITH@KEPRO.COM</a:t>
                      </a:r>
                      <a:r>
                        <a:rPr lang="en-US" sz="1800" dirty="0">
                          <a:effectLst/>
                          <a:latin typeface="Calibri" panose="020F0502020204030204" pitchFamily="34" charset="0"/>
                          <a:cs typeface="Calibri" panose="020F0502020204030204" pitchFamily="34" charset="0"/>
                          <a:hlinkClick r:id="rId8"/>
                        </a:rPr>
                        <a:t> </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4490</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3260721950"/>
                  </a:ext>
                </a:extLst>
              </a:tr>
              <a:tr h="392340">
                <a:tc>
                  <a:txBody>
                    <a:bodyPr/>
                    <a:lstStyle/>
                    <a:p>
                      <a:pPr marL="0" marR="0">
                        <a:lnSpc>
                          <a:spcPct val="107000"/>
                        </a:lnSpc>
                        <a:spcBef>
                          <a:spcPts val="0"/>
                        </a:spcBef>
                        <a:spcAft>
                          <a:spcPts val="800"/>
                        </a:spcAft>
                      </a:pPr>
                      <a:r>
                        <a:rPr lang="en-US" sz="1800" dirty="0">
                          <a:effectLst/>
                          <a:latin typeface="Calibri" panose="020F0502020204030204" pitchFamily="34" charset="0"/>
                          <a:ea typeface="+mn-ea"/>
                          <a:cs typeface="Calibri" panose="020F0502020204030204" pitchFamily="34" charset="0"/>
                        </a:rPr>
                        <a:t>JOHN</a:t>
                      </a:r>
                      <a:r>
                        <a:rPr lang="en-US" sz="1800" baseline="0" dirty="0">
                          <a:effectLst/>
                          <a:latin typeface="Calibri" panose="020F0502020204030204" pitchFamily="34" charset="0"/>
                          <a:ea typeface="+mn-ea"/>
                          <a:cs typeface="Calibri" panose="020F0502020204030204" pitchFamily="34" charset="0"/>
                        </a:rPr>
                        <a:t> JONES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CUSTOMER SERVICE REP</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u="sng" dirty="0">
                          <a:effectLst/>
                          <a:latin typeface="Calibri" panose="020F0502020204030204" pitchFamily="34" charset="0"/>
                          <a:cs typeface="Calibri" panose="020F0502020204030204" pitchFamily="34" charset="0"/>
                          <a:hlinkClick r:id="rId9"/>
                        </a:rPr>
                        <a:t>JOJONES@KEPRO.COM</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cs typeface="Calibri" panose="020F0502020204030204" pitchFamily="34" charset="0"/>
                        </a:rPr>
                        <a:t>EXT. 4431</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extLst>
                  <a:ext uri="{0D108BD9-81ED-4DB2-BD59-A6C34878D82A}">
                    <a16:rowId xmlns:a16="http://schemas.microsoft.com/office/drawing/2014/main" val="3945899293"/>
                  </a:ext>
                </a:extLst>
              </a:tr>
              <a:tr h="392340">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LAUREN PAYNE</a:t>
                      </a: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CUSTOMER SERVICE REP</a:t>
                      </a:r>
                    </a:p>
                  </a:txBody>
                  <a:tcPr marL="31689" marR="31689" marT="0" marB="0"/>
                </a:tc>
                <a:tc>
                  <a:txBody>
                    <a:bodyPr/>
                    <a:lstStyle/>
                    <a:p>
                      <a:pPr marL="0" marR="0">
                        <a:lnSpc>
                          <a:spcPct val="107000"/>
                        </a:lnSpc>
                        <a:spcBef>
                          <a:spcPts val="0"/>
                        </a:spcBef>
                        <a:spcAft>
                          <a:spcPts val="800"/>
                        </a:spcAft>
                      </a:pPr>
                      <a:r>
                        <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10"/>
                        </a:rPr>
                        <a:t>LPAYNE@KEPRO.COM</a:t>
                      </a:r>
                      <a:endParaRPr lang="en-US" sz="1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1689" marR="31689" marT="0" marB="0"/>
                </a:tc>
                <a:tc>
                  <a: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EXT. 4408</a:t>
                      </a:r>
                    </a:p>
                  </a:txBody>
                  <a:tcPr marL="31689" marR="31689" marT="0" marB="0"/>
                </a:tc>
                <a:extLst>
                  <a:ext uri="{0D108BD9-81ED-4DB2-BD59-A6C34878D82A}">
                    <a16:rowId xmlns:a16="http://schemas.microsoft.com/office/drawing/2014/main" val="970936977"/>
                  </a:ext>
                </a:extLst>
              </a:tr>
              <a:tr h="1458851">
                <a:tc gridSpan="4">
                  <a:txBody>
                    <a:bodyPr/>
                    <a:lstStyle/>
                    <a:p>
                      <a:pPr marL="0" algn="l" defTabSz="914400" rtl="0" eaLnBrk="1" latinLnBrk="0" hangingPunct="1"/>
                      <a:r>
                        <a:rPr lang="en-US" sz="1800" kern="1200" dirty="0">
                          <a:latin typeface="Calibri" panose="020F0502020204030204" pitchFamily="34" charset="0"/>
                          <a:cs typeface="Calibri" panose="020F0502020204030204" pitchFamily="34" charset="0"/>
                        </a:rPr>
                        <a:t>GENERAL KEPRO AND WVCHIP INFORMATION: </a:t>
                      </a:r>
                      <a:r>
                        <a:rPr lang="en-US" sz="1800" kern="1200" dirty="0">
                          <a:latin typeface="Calibri" panose="020F0502020204030204" pitchFamily="34" charset="0"/>
                          <a:cs typeface="Calibri" panose="020F0502020204030204" pitchFamily="34" charset="0"/>
                          <a:hlinkClick r:id="rId11"/>
                        </a:rPr>
                        <a:t>WWW.WVASO.KEPRO.COM</a:t>
                      </a:r>
                      <a:r>
                        <a:rPr lang="en-US" sz="1800" kern="1200"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latin typeface="Calibri" panose="020F0502020204030204" pitchFamily="34" charset="0"/>
                          <a:cs typeface="Calibri" panose="020F0502020204030204" pitchFamily="34" charset="0"/>
                        </a:rPr>
                        <a:t>FOR SUBMITTING AUTHORIZATIONS: </a:t>
                      </a:r>
                      <a:r>
                        <a:rPr lang="en-US" sz="1800" kern="1200" baseline="0" dirty="0">
                          <a:latin typeface="Calibri" panose="020F0502020204030204" pitchFamily="34" charset="0"/>
                          <a:cs typeface="Calibri" panose="020F0502020204030204" pitchFamily="34" charset="0"/>
                          <a:hlinkClick r:id="rId12"/>
                        </a:rPr>
                        <a:t>HTTPS://PROVIDERPORTAL.KEPRO.COM</a:t>
                      </a:r>
                      <a:r>
                        <a:rPr lang="en-US" sz="1800" kern="1200" baseline="0" dirty="0">
                          <a:latin typeface="Calibri" panose="020F0502020204030204" pitchFamily="34" charset="0"/>
                          <a:cs typeface="Calibri" panose="020F0502020204030204" pitchFamily="34" charset="0"/>
                        </a:rPr>
                        <a:t> </a:t>
                      </a:r>
                    </a:p>
                    <a:p>
                      <a:pPr marL="0" algn="l" defTabSz="914400" rtl="0" eaLnBrk="1" latinLnBrk="0" hangingPunct="1"/>
                      <a:r>
                        <a:rPr lang="en-US" sz="1800" kern="1200" baseline="0" dirty="0">
                          <a:latin typeface="Calibri" panose="020F0502020204030204" pitchFamily="34" charset="0"/>
                          <a:cs typeface="Calibri" panose="020F0502020204030204" pitchFamily="34" charset="0"/>
                        </a:rPr>
                        <a:t>WEBSITE FOR ORG MANAGERS TO REGISTER/ADD/MODIFY USERS: </a:t>
                      </a:r>
                      <a:r>
                        <a:rPr lang="en-US" sz="1800" kern="1200" baseline="0" dirty="0">
                          <a:latin typeface="Calibri" panose="020F0502020204030204" pitchFamily="34" charset="0"/>
                          <a:cs typeface="Calibri" panose="020F0502020204030204" pitchFamily="34" charset="0"/>
                          <a:hlinkClick r:id="rId13"/>
                        </a:rPr>
                        <a:t>HTTPS://C3WV.KEPRO.COM</a:t>
                      </a:r>
                      <a:r>
                        <a:rPr lang="en-US" sz="1800" kern="1200" baseline="0" dirty="0">
                          <a:latin typeface="Calibri" panose="020F0502020204030204" pitchFamily="34" charset="0"/>
                          <a:cs typeface="Calibri" panose="020F0502020204030204" pitchFamily="34" charset="0"/>
                        </a:rPr>
                        <a:t> </a:t>
                      </a:r>
                      <a:endParaRPr lang="en-US" sz="1800" kern="1200" baseline="0" dirty="0">
                        <a:solidFill>
                          <a:schemeClr val="tx1"/>
                        </a:solidFill>
                        <a:latin typeface="Calibri" panose="020F0502020204030204" pitchFamily="34" charset="0"/>
                        <a:cs typeface="Calibri" panose="020F0502020204030204" pitchFamily="34" charset="0"/>
                      </a:endParaRPr>
                    </a:p>
                  </a:txBody>
                  <a:tcPr marL="42252" marR="42252" marT="19289" marB="19289"/>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tc hMerge="1">
                  <a:txBody>
                    <a:bodyPr/>
                    <a:lstStyle/>
                    <a:p>
                      <a:pPr marL="0" algn="l" defTabSz="914400" rtl="0" eaLnBrk="1" latinLnBrk="0" hangingPunct="1"/>
                      <a:endParaRPr lang="en-US" sz="1100" kern="1200" dirty="0">
                        <a:solidFill>
                          <a:schemeClr val="tx1"/>
                        </a:solidFill>
                        <a:latin typeface="+mn-lt"/>
                        <a:ea typeface="+mn-ea"/>
                        <a:cs typeface="+mn-cs"/>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4105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a:t>
            </a:r>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hqprint">
            <a:extLst>
              <a:ext uri="{28A0092B-C50C-407E-A947-70E740481C1C}">
                <a14:useLocalDpi xmlns:a14="http://schemas.microsoft.com/office/drawing/2010/main" val="0"/>
              </a:ext>
            </a:extLst>
          </a:blip>
          <a:srcRect t="14992" b="14992"/>
          <a:stretch>
            <a:fillRect/>
          </a:stretch>
        </p:blipFill>
        <p:spPr/>
      </p:pic>
    </p:spTree>
    <p:extLst>
      <p:ext uri="{BB962C8B-B14F-4D97-AF65-F5344CB8AC3E}">
        <p14:creationId xmlns:p14="http://schemas.microsoft.com/office/powerpoint/2010/main" val="34152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Custom 7">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EF8A45"/>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E7CD09309164188C9B7DC0F81E1FF" ma:contentTypeVersion="4" ma:contentTypeDescription="Create a new document." ma:contentTypeScope="" ma:versionID="76840f265002f9ec98d6f3577b6af681">
  <xsd:schema xmlns:xsd="http://www.w3.org/2001/XMLSchema" xmlns:xs="http://www.w3.org/2001/XMLSchema" xmlns:p="http://schemas.microsoft.com/office/2006/metadata/properties" xmlns:ns2="c17a2438-8fd9-4895-9405-c877f00eba37" xmlns:ns3="83f24fd9-ebb3-4c4e-9d0a-987a95872ff7" targetNamespace="http://schemas.microsoft.com/office/2006/metadata/properties" ma:root="true" ma:fieldsID="6455f6c139d04d446917e9928c0cb750" ns2:_="" ns3:_="">
    <xsd:import namespace="c17a2438-8fd9-4895-9405-c877f00eba37"/>
    <xsd:import namespace="83f24fd9-ebb3-4c4e-9d0a-987a95872f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a2438-8fd9-4895-9405-c877f00eb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24fd9-ebb3-4c4e-9d0a-987a95872f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41DC36-D34F-418C-AB54-3E11B0411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a2438-8fd9-4895-9405-c877f00eba37"/>
    <ds:schemaRef ds:uri="83f24fd9-ebb3-4c4e-9d0a-987a95872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46E3ED-FFB0-4141-9647-02E3979050BE}">
  <ds:schemaRefs>
    <ds:schemaRef ds:uri="http://schemas.microsoft.com/office/infopath/2007/PartnerControls"/>
    <ds:schemaRef ds:uri="83f24fd9-ebb3-4c4e-9d0a-987a95872ff7"/>
    <ds:schemaRef ds:uri="http://www.w3.org/XML/1998/namespace"/>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c17a2438-8fd9-4895-9405-c877f00eba37"/>
    <ds:schemaRef ds:uri="http://purl.org/dc/elements/1.1/"/>
  </ds:schemaRefs>
</ds:datastoreItem>
</file>

<file path=customXml/itemProps3.xml><?xml version="1.0" encoding="utf-8"?>
<ds:datastoreItem xmlns:ds="http://schemas.openxmlformats.org/officeDocument/2006/customXml" ds:itemID="{BB302847-182A-48BF-8368-051EFD721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2767</TotalTime>
  <Words>615</Words>
  <Application>Microsoft Office PowerPoint</Application>
  <PresentationFormat>Widescreen</PresentationFormat>
  <Paragraphs>77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Raleway SemiBold</vt:lpstr>
      <vt:lpstr>Open Sans</vt:lpstr>
      <vt:lpstr>Arial</vt:lpstr>
      <vt:lpstr>Raleway</vt:lpstr>
      <vt:lpstr>Raleway Light</vt:lpstr>
      <vt:lpstr>Custom Design</vt:lpstr>
      <vt:lpstr>PODIATRY</vt:lpstr>
      <vt:lpstr>Podiatry – Chapter 519.13</vt:lpstr>
      <vt:lpstr>Kepro</vt:lpstr>
      <vt:lpstr>Master Code List (MCL)</vt:lpstr>
      <vt:lpstr>Master Code List – Cont. </vt:lpstr>
      <vt:lpstr>Training and Technical Assistance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Alicia Perry</cp:lastModifiedBy>
  <cp:revision>341</cp:revision>
  <dcterms:created xsi:type="dcterms:W3CDTF">2020-03-20T15:14:34Z</dcterms:created>
  <dcterms:modified xsi:type="dcterms:W3CDTF">2021-04-16T17:14:52Z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0x010100EAAE7CD09309164188C9B7DC0F81E1FF</vt:lpwstr>
  </property>
</Properties>
</file>