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67" r:id="rId5"/>
    <p:sldId id="268" r:id="rId6"/>
    <p:sldId id="265" r:id="rId7"/>
    <p:sldId id="269" r:id="rId8"/>
    <p:sldId id="270" r:id="rId9"/>
    <p:sldId id="271" r:id="rId10"/>
    <p:sldId id="272" r:id="rId11"/>
    <p:sldId id="273" r:id="rId12"/>
    <p:sldId id="274" r:id="rId13"/>
    <p:sldId id="278" r:id="rId14"/>
    <p:sldId id="279" r:id="rId15"/>
    <p:sldId id="275" r:id="rId16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D1E2051C-4DE6-40D4-B209-BD2613E0E20D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1178D5E5-BE81-44C0-9CF4-9AE63C6917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97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556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5AA2-228D-4FFA-8DEE-F7F22D2530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          </a:t>
            </a:r>
            <a:fld id="{25712CBA-59C3-4DD5-88A4-836A1EF95172}" type="datetime1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556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FE70-2EED-46B1-BE39-1E97FA36AE2E}" type="datetime1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5AA2-228D-4FFA-8DEE-F7F22D2530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556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FE70-2EED-46B1-BE39-1E97FA36AE2E}" type="datetime1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5AA2-228D-4FFA-8DEE-F7F22D2530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556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         </a:t>
            </a:r>
            <a:fld id="{E9E9C7CC-65A6-4A57-BF9B-4AEA0926F852}" type="datetime1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5AA2-228D-4FFA-8DEE-F7F22D2530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556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         </a:t>
            </a:r>
            <a:fld id="{E9E9C7CC-65A6-4A57-BF9B-4AEA0926F852}" type="datetime1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5AA2-228D-4FFA-8DEE-F7F22D2530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         </a:t>
            </a:r>
            <a:fld id="{E9E9C7CC-65A6-4A57-BF9B-4AEA0926F852}" type="datetime1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5AA2-228D-4FFA-8DEE-F7F22D2530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FE70-2EED-46B1-BE39-1E97FA36AE2E}" type="datetime1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5AA2-228D-4FFA-8DEE-F7F22D2530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244279" y="6336268"/>
            <a:ext cx="14039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3C02BBD-37A9-40EE-983B-03E9D64A5C8A}" type="slidenum">
              <a:rPr lang="en-US" sz="1600" b="1" smtClean="0">
                <a:solidFill>
                  <a:srgbClr val="C00000"/>
                </a:solidFill>
              </a:rPr>
              <a:t>‹#›</a:t>
            </a:fld>
            <a:endParaRPr lang="en-US" sz="1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141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6141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          </a:t>
            </a:r>
            <a:fld id="{25712CBA-59C3-4DD5-88A4-836A1EF95172}" type="datetime1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5AA2-228D-4FFA-8DEE-F7F22D2530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38862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5AA2-228D-4FFA-8DEE-F7F22D2530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          </a:t>
            </a:r>
            <a:fld id="{25712CBA-59C3-4DD5-88A4-836A1EF95172}" type="datetime1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556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39624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8962"/>
            <a:ext cx="3962400" cy="4237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9200"/>
            <a:ext cx="39655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8962"/>
            <a:ext cx="3965575" cy="4237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5AA2-228D-4FFA-8DEE-F7F22D2530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          </a:t>
            </a:r>
            <a:fld id="{25712CBA-59C3-4DD5-88A4-836A1EF95172}" type="datetime1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556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5AA2-228D-4FFA-8DEE-F7F22D2530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          </a:t>
            </a:r>
            <a:fld id="{25712CBA-59C3-4DD5-88A4-836A1EF95172}" type="datetime1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556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5AA2-228D-4FFA-8DEE-F7F22D2530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          </a:t>
            </a:r>
            <a:fld id="{25712CBA-59C3-4DD5-88A4-836A1EF95172}" type="datetime1">
              <a:rPr lang="en-US" smtClean="0"/>
              <a:pPr/>
              <a:t>4/9/2020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5AA2-228D-4FFA-8DEE-F7F22D2530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          </a:t>
            </a:r>
            <a:fld id="{25712CBA-59C3-4DD5-88A4-836A1EF95172}" type="datetime1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556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5AA2-228D-4FFA-8DEE-F7F22D2530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          </a:t>
            </a:r>
            <a:fld id="{25712CBA-59C3-4DD5-88A4-836A1EF95172}" type="datetime1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556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556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153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          </a:t>
            </a:r>
            <a:fld id="{E9E9C7CC-65A6-4A57-BF9B-4AEA0926F852}" type="datetime1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4"/>
                </a:solidFill>
              </a:defRPr>
            </a:lvl1pPr>
          </a:lstStyle>
          <a:p>
            <a:fld id="{74B55AA2-228D-4FFA-8DEE-F7F22D25304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1142999"/>
            <a:ext cx="9144000" cy="5181601"/>
            <a:chOff x="0" y="1066800"/>
            <a:chExt cx="9296400" cy="5181601"/>
          </a:xfrm>
        </p:grpSpPr>
        <p:sp>
          <p:nvSpPr>
            <p:cNvPr id="8" name="Rectangle 7"/>
            <p:cNvSpPr/>
            <p:nvPr/>
          </p:nvSpPr>
          <p:spPr>
            <a:xfrm>
              <a:off x="0" y="1066800"/>
              <a:ext cx="9296400" cy="76201"/>
            </a:xfrm>
            <a:prstGeom prst="rect">
              <a:avLst/>
            </a:prstGeom>
            <a:solidFill>
              <a:srgbClr val="00305E"/>
            </a:solidFill>
            <a:ln>
              <a:solidFill>
                <a:srgbClr val="00305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6172201"/>
              <a:ext cx="9296400" cy="76200"/>
            </a:xfrm>
            <a:prstGeom prst="rect">
              <a:avLst/>
            </a:prstGeom>
            <a:solidFill>
              <a:srgbClr val="0030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46888"/>
            <a:ext cx="1828800" cy="8199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6" r:id="rId13"/>
    <p:sldLayoutId id="2147483667" r:id="rId14"/>
    <p:sldLayoutId id="2147483668" r:id="rId15"/>
    <p:sldLayoutId id="2147483665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.pa.gov/topics/disease/Pages/Coronavirus.aspx" TargetMode="External"/><Relationship Id="rId2" Type="http://schemas.openxmlformats.org/officeDocument/2006/relationships/hyperlink" Target="https://www.cdc.gov/coronavirus/2019-ncov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ho.int/health-topics/coronavirus#tab=tab_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33500" y="1447800"/>
            <a:ext cx="6477000" cy="287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n-US" sz="2800" b="1" dirty="0" smtClean="0">
              <a:solidFill>
                <a:schemeClr val="tx2"/>
              </a:solidFill>
            </a:endParaRPr>
          </a:p>
          <a:p>
            <a:pPr algn="ctr">
              <a:spcBef>
                <a:spcPct val="50000"/>
              </a:spcBef>
            </a:pPr>
            <a:endParaRPr lang="en-US" sz="2800" b="1" dirty="0">
              <a:solidFill>
                <a:schemeClr val="tx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tx2"/>
                </a:solidFill>
              </a:rPr>
              <a:t>Coronavirus COVID-19</a:t>
            </a:r>
            <a:r>
              <a:rPr lang="en-US" sz="2800" dirty="0" smtClean="0">
                <a:solidFill>
                  <a:schemeClr val="tx2"/>
                </a:solidFill>
              </a:rPr>
              <a:t/>
            </a:r>
            <a:br>
              <a:rPr lang="en-US" sz="2800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Presented by: </a:t>
            </a:r>
          </a:p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chemeClr val="tx2"/>
                </a:solidFill>
              </a:rPr>
              <a:t>KEPRO Health Care Quality Unit</a:t>
            </a:r>
            <a:br>
              <a:rPr lang="en-US" dirty="0" smtClean="0">
                <a:solidFill>
                  <a:schemeClr val="tx2"/>
                </a:solidFill>
              </a:rPr>
            </a:br>
            <a:endParaRPr lang="en-US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to Mange Stress and Anxiety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 physical health</a:t>
            </a:r>
          </a:p>
          <a:p>
            <a:endParaRPr lang="en-US" dirty="0"/>
          </a:p>
          <a:p>
            <a:r>
              <a:rPr lang="en-US" dirty="0" smtClean="0"/>
              <a:t>Avoid information overload</a:t>
            </a:r>
          </a:p>
          <a:p>
            <a:endParaRPr lang="en-US" dirty="0"/>
          </a:p>
          <a:p>
            <a:r>
              <a:rPr lang="en-US" dirty="0" smtClean="0"/>
              <a:t>Do activities you enjoy at home</a:t>
            </a:r>
          </a:p>
          <a:p>
            <a:endParaRPr lang="en-US" dirty="0"/>
          </a:p>
          <a:p>
            <a:r>
              <a:rPr lang="en-US" dirty="0" smtClean="0"/>
              <a:t>Get outside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571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Know the signs and symptoms</a:t>
            </a:r>
            <a:endParaRPr lang="en-US" dirty="0"/>
          </a:p>
          <a:p>
            <a:pPr lvl="0"/>
            <a:r>
              <a:rPr lang="en-US" dirty="0"/>
              <a:t>Know who is at risk for serious illness and complications if infected with </a:t>
            </a:r>
            <a:r>
              <a:rPr lang="en-US" dirty="0" smtClean="0"/>
              <a:t>it</a:t>
            </a:r>
            <a:endParaRPr lang="en-US" sz="2000" dirty="0"/>
          </a:p>
          <a:p>
            <a:pPr lvl="0"/>
            <a:r>
              <a:rPr lang="en-US" dirty="0"/>
              <a:t>Contact a medical provider immediately if you experience symptoms of COVID-19 or think you were exposed to or infected with the </a:t>
            </a:r>
            <a:r>
              <a:rPr lang="en-US" dirty="0" smtClean="0"/>
              <a:t>virus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US" dirty="0"/>
              <a:t>Protect yourself and others</a:t>
            </a:r>
            <a:endParaRPr lang="en-US" sz="2000" dirty="0"/>
          </a:p>
          <a:p>
            <a:pPr lvl="1"/>
            <a:r>
              <a:rPr lang="en-US" dirty="0"/>
              <a:t>Wash your hands!</a:t>
            </a:r>
            <a:endParaRPr lang="en-US" sz="1800" dirty="0"/>
          </a:p>
          <a:p>
            <a:pPr lvl="1"/>
            <a:r>
              <a:rPr lang="en-US" dirty="0"/>
              <a:t>Practice social distancing; avoid close contact with others</a:t>
            </a:r>
            <a:endParaRPr lang="en-US" sz="1800" dirty="0"/>
          </a:p>
          <a:p>
            <a:pPr lvl="1"/>
            <a:r>
              <a:rPr lang="en-US" dirty="0"/>
              <a:t>Stay home if you are sick</a:t>
            </a:r>
            <a:endParaRPr lang="en-US" sz="18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551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562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References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Center for Disease Control-CDC- (2020) Coronavirus. Retrieved March23,2020 from; </a:t>
            </a:r>
            <a:r>
              <a:rPr lang="en-US" u="sng" dirty="0">
                <a:hlinkClick r:id="rId2"/>
              </a:rPr>
              <a:t>https://www.cdc.gov/coronavirus/2019-ncov/index.html</a:t>
            </a:r>
            <a:endParaRPr lang="en-US" sz="2000" dirty="0"/>
          </a:p>
          <a:p>
            <a:r>
              <a:rPr lang="en-US" dirty="0"/>
              <a:t>PA Department of Health (2020, March23). Coronavirus (COVID-19).  Retrieved March23,2020 from </a:t>
            </a:r>
            <a:r>
              <a:rPr lang="en-US" u="sng" dirty="0">
                <a:hlinkClick r:id="rId3"/>
              </a:rPr>
              <a:t>https://www.health.pa.gov/topics/disease/Pages/Coronavirus.aspx</a:t>
            </a:r>
            <a:endParaRPr lang="en-US" dirty="0"/>
          </a:p>
          <a:p>
            <a:r>
              <a:rPr lang="en-US" dirty="0"/>
              <a:t>World Health Organization(2020). Coronavirus.  Retrieved March,23,2020 from </a:t>
            </a:r>
            <a:r>
              <a:rPr lang="en-US" u="sng" dirty="0">
                <a:hlinkClick r:id="rId4"/>
              </a:rPr>
              <a:t>https://www.who.int/health-topics/coronavirus#tab=tab_1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086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Disclaimer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Information or education provided by the HCQU is not intended to replace medical advice from the individual’s personal care physician, existing facility policy, or federal, state, and local regulations/codes within the agency </a:t>
            </a:r>
            <a:r>
              <a:rPr lang="en-US" sz="2400" dirty="0" smtClean="0"/>
              <a:t>jurisdiction.  The </a:t>
            </a:r>
            <a:r>
              <a:rPr lang="en-US" sz="2400" dirty="0"/>
              <a:t>information provided is not all inclusive of the topic presented.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Objectives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Font typeface="Symbol" panose="05050102010706020507" pitchFamily="18" charset="2"/>
              <a:buChar char=""/>
              <a:tabLst>
                <a:tab pos="2743200" algn="ctr"/>
                <a:tab pos="5486400" algn="r"/>
              </a:tabLst>
            </a:pP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Identify COVID-19 and how it is spread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Font typeface="Symbol" panose="05050102010706020507" pitchFamily="18" charset="2"/>
              <a:buChar char=""/>
              <a:tabLst>
                <a:tab pos="2743200" algn="ctr"/>
                <a:tab pos="5486400" algn="r"/>
              </a:tabLst>
            </a:pP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Recall who is at risk for COVID-19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Font typeface="Symbol" panose="05050102010706020507" pitchFamily="18" charset="2"/>
              <a:buChar char=""/>
              <a:tabLst>
                <a:tab pos="2743200" algn="ctr"/>
                <a:tab pos="5486400" algn="r"/>
              </a:tabLst>
            </a:pP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Recognize signs, symptoms and treatment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Identify effective strategies to prevent the spread of COVID-19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</a:t>
            </a:r>
            <a:r>
              <a:rPr lang="en-US" dirty="0"/>
              <a:t>Coronavirus </a:t>
            </a:r>
            <a:r>
              <a:rPr lang="en-US" dirty="0" smtClean="0"/>
              <a:t>COVID-19 and How it is Spread?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coronavirus</a:t>
            </a:r>
          </a:p>
          <a:p>
            <a:endParaRPr lang="en-US" dirty="0" smtClean="0"/>
          </a:p>
          <a:p>
            <a:r>
              <a:rPr lang="en-US" dirty="0" smtClean="0"/>
              <a:t>Causes respiratory illness</a:t>
            </a:r>
          </a:p>
          <a:p>
            <a:endParaRPr lang="en-US" dirty="0" smtClean="0"/>
          </a:p>
          <a:p>
            <a:r>
              <a:rPr lang="en-US" dirty="0" smtClean="0"/>
              <a:t>Spread person to person through community</a:t>
            </a:r>
          </a:p>
          <a:p>
            <a:endParaRPr lang="en-US" sz="2000" dirty="0"/>
          </a:p>
          <a:p>
            <a:endParaRPr lang="en-US" sz="2000" dirty="0"/>
          </a:p>
          <a:p>
            <a:pPr lvl="1"/>
            <a:endParaRPr lang="en-US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7654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Age 65 or older </a:t>
            </a:r>
          </a:p>
          <a:p>
            <a:pPr lvl="0"/>
            <a:r>
              <a:rPr lang="en-US" dirty="0"/>
              <a:t>Chronic lung disease; moderate to severe asthma</a:t>
            </a:r>
          </a:p>
          <a:p>
            <a:pPr lvl="0"/>
            <a:r>
              <a:rPr lang="en-US" dirty="0"/>
              <a:t>Heart disease with complications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US" dirty="0"/>
              <a:t>Poorly controlled diabetes, kidney failure, liver disease</a:t>
            </a:r>
          </a:p>
          <a:p>
            <a:pPr lvl="0"/>
            <a:r>
              <a:rPr lang="en-US" dirty="0"/>
              <a:t>Weakened immune systems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People at Higher Risk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1135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Signs and Symptoms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Fever- 101 temperature and higher</a:t>
            </a:r>
          </a:p>
          <a:p>
            <a:endParaRPr lang="en-US" sz="2400" dirty="0"/>
          </a:p>
          <a:p>
            <a:r>
              <a:rPr lang="en-US" dirty="0" smtClean="0"/>
              <a:t>Cough</a:t>
            </a:r>
          </a:p>
          <a:p>
            <a:endParaRPr lang="en-US" sz="2400" dirty="0"/>
          </a:p>
          <a:p>
            <a:r>
              <a:rPr lang="en-US" dirty="0" smtClean="0"/>
              <a:t>Shortness of breath</a:t>
            </a: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400" b="1" dirty="0" smtClean="0"/>
              <a:t>The symptoms may appear from 2-14 days after exposure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0100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3810000" cy="2971800"/>
          </a:xfrm>
        </p:spPr>
        <p:txBody>
          <a:bodyPr>
            <a:normAutofit/>
          </a:bodyPr>
          <a:lstStyle/>
          <a:p>
            <a:r>
              <a:rPr lang="en-US" dirty="0" smtClean="0"/>
              <a:t>Difficulty breathing</a:t>
            </a:r>
          </a:p>
          <a:p>
            <a:endParaRPr lang="en-US" sz="2400" dirty="0"/>
          </a:p>
          <a:p>
            <a:r>
              <a:rPr lang="en-US" dirty="0" smtClean="0"/>
              <a:t>Constant pain or pressure in the chest</a:t>
            </a:r>
          </a:p>
          <a:p>
            <a:endParaRPr lang="en-US" sz="2400" dirty="0"/>
          </a:p>
          <a:p>
            <a:r>
              <a:rPr lang="en-US" dirty="0" smtClean="0"/>
              <a:t>New confusion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3886200" cy="1981200"/>
          </a:xfrm>
        </p:spPr>
        <p:txBody>
          <a:bodyPr/>
          <a:lstStyle/>
          <a:p>
            <a:r>
              <a:rPr lang="en-US" dirty="0"/>
              <a:t>Inability to arouse the person</a:t>
            </a:r>
          </a:p>
          <a:p>
            <a:endParaRPr lang="en-US" sz="2400" dirty="0"/>
          </a:p>
          <a:p>
            <a:r>
              <a:rPr lang="en-US" dirty="0"/>
              <a:t>Bluish lips or face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Requiring Emergency Medical Attention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4572000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Seek medical attention immediately. </a:t>
            </a:r>
            <a:r>
              <a:rPr lang="en-US" sz="2400" b="1" dirty="0" smtClean="0">
                <a:solidFill>
                  <a:srgbClr val="FF0000"/>
                </a:solidFill>
              </a:rPr>
              <a:t>It </a:t>
            </a:r>
            <a:r>
              <a:rPr lang="en-US" sz="2400" b="1" dirty="0">
                <a:solidFill>
                  <a:srgbClr val="FF0000"/>
                </a:solidFill>
              </a:rPr>
              <a:t>is important to notify the </a:t>
            </a:r>
            <a:r>
              <a:rPr lang="en-US" sz="2400" b="1" dirty="0" smtClean="0">
                <a:solidFill>
                  <a:srgbClr val="FF0000"/>
                </a:solidFill>
              </a:rPr>
              <a:t>911 operator </a:t>
            </a:r>
            <a:r>
              <a:rPr lang="en-US" sz="2400" b="1" dirty="0">
                <a:solidFill>
                  <a:srgbClr val="FF0000"/>
                </a:solidFill>
              </a:rPr>
              <a:t>that you have or think you have </a:t>
            </a:r>
            <a:r>
              <a:rPr lang="en-US" sz="2400" b="1" dirty="0" smtClean="0">
                <a:solidFill>
                  <a:srgbClr val="FF0000"/>
                </a:solidFill>
              </a:rPr>
              <a:t>COVID-19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32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Seek advice from medical provider</a:t>
            </a:r>
          </a:p>
          <a:p>
            <a:endParaRPr lang="en-US" dirty="0" smtClean="0"/>
          </a:p>
          <a:p>
            <a:r>
              <a:rPr lang="en-US" dirty="0"/>
              <a:t>Monitor your symptoms; follow advice from medical </a:t>
            </a:r>
            <a:r>
              <a:rPr lang="en-US" dirty="0" smtClean="0"/>
              <a:t>provider</a:t>
            </a:r>
          </a:p>
          <a:p>
            <a:endParaRPr lang="en-US" dirty="0"/>
          </a:p>
          <a:p>
            <a:r>
              <a:rPr lang="en-US" dirty="0" smtClean="0"/>
              <a:t>Stay home; Isolate yourself from others</a:t>
            </a:r>
          </a:p>
          <a:p>
            <a:endParaRPr lang="en-US" dirty="0" smtClean="0"/>
          </a:p>
          <a:p>
            <a:r>
              <a:rPr lang="en-US" dirty="0" smtClean="0"/>
              <a:t>Follow protection strategies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14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Cover coughs and sneezes</a:t>
            </a:r>
            <a:endParaRPr lang="en-US" sz="2400" dirty="0"/>
          </a:p>
          <a:p>
            <a:r>
              <a:rPr lang="en-US" dirty="0" smtClean="0"/>
              <a:t>Wash hands often; Avoid contact with face</a:t>
            </a:r>
          </a:p>
          <a:p>
            <a:r>
              <a:rPr lang="en-US" dirty="0" smtClean="0"/>
              <a:t>Avoid close contact with others</a:t>
            </a:r>
          </a:p>
          <a:p>
            <a:r>
              <a:rPr lang="en-US" dirty="0" smtClean="0"/>
              <a:t>Clean and disinfect frequently touched surfaces</a:t>
            </a:r>
          </a:p>
          <a:p>
            <a:endParaRPr lang="en-US" sz="2400" dirty="0"/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Avoid sharing items</a:t>
            </a:r>
          </a:p>
          <a:p>
            <a:r>
              <a:rPr lang="en-US" dirty="0" smtClean="0"/>
              <a:t>Be prepared to stay home for and extended period of time</a:t>
            </a:r>
          </a:p>
          <a:p>
            <a:r>
              <a:rPr lang="en-US" dirty="0" smtClean="0"/>
              <a:t>Stay home if you are sick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Protection Strategies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9592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ePRO Custom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79048"/>
      </a:accent1>
      <a:accent2>
        <a:srgbClr val="754F07"/>
      </a:accent2>
      <a:accent3>
        <a:srgbClr val="00305E"/>
      </a:accent3>
      <a:accent4>
        <a:srgbClr val="DF801C"/>
      </a:accent4>
      <a:accent5>
        <a:srgbClr val="FDB913"/>
      </a:accent5>
      <a:accent6>
        <a:srgbClr val="5E0417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20D8ED9EF5CE4C97ED3C77646628DF" ma:contentTypeVersion="7" ma:contentTypeDescription="Create a new document." ma:contentTypeScope="" ma:versionID="8d347109489d3233ab9b9f7059dae016">
  <xsd:schema xmlns:xsd="http://www.w3.org/2001/XMLSchema" xmlns:xs="http://www.w3.org/2001/XMLSchema" xmlns:p="http://schemas.microsoft.com/office/2006/metadata/properties" xmlns:ns2="f303c5f0-4e5d-482e-ba72-a207b9c052d4" xmlns:ns3="2adef5af-0b79-42f9-98ea-3231b3c556a8" targetNamespace="http://schemas.microsoft.com/office/2006/metadata/properties" ma:root="true" ma:fieldsID="6bfcf532983699aaaa1f76926005bf70" ns2:_="" ns3:_="">
    <xsd:import namespace="f303c5f0-4e5d-482e-ba72-a207b9c052d4"/>
    <xsd:import namespace="2adef5af-0b79-42f9-98ea-3231b3c556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03c5f0-4e5d-482e-ba72-a207b9c052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def5af-0b79-42f9-98ea-3231b3c556a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429CDA-92AC-4B8A-8E19-606DAC8D61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BD3858-4CF4-4AE4-8095-7D8F7F7A23BF}">
  <ds:schemaRefs>
    <ds:schemaRef ds:uri="f303c5f0-4e5d-482e-ba72-a207b9c052d4"/>
    <ds:schemaRef ds:uri="2adef5af-0b79-42f9-98ea-3231b3c556a8"/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D789425D-5EF2-4343-8FA5-B84F7DD29C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03c5f0-4e5d-482e-ba72-a207b9c052d4"/>
    <ds:schemaRef ds:uri="2adef5af-0b79-42f9-98ea-3231b3c556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3014</TotalTime>
  <Words>416</Words>
  <Application>Microsoft Office PowerPoint</Application>
  <PresentationFormat>On-screen Show (4:3)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Office Theme</vt:lpstr>
      <vt:lpstr>PowerPoint Presentation</vt:lpstr>
      <vt:lpstr>Disclaimer</vt:lpstr>
      <vt:lpstr>Objectives</vt:lpstr>
      <vt:lpstr>What is Coronavirus COVID-19 and How it is Spread?</vt:lpstr>
      <vt:lpstr>People at Higher Risk</vt:lpstr>
      <vt:lpstr>Signs and Symptoms</vt:lpstr>
      <vt:lpstr>Signs Requiring Emergency Medical Attention</vt:lpstr>
      <vt:lpstr>Treatment</vt:lpstr>
      <vt:lpstr>Protection Strategies</vt:lpstr>
      <vt:lpstr>Strategies to Mange Stress and Anxiety</vt:lpstr>
      <vt:lpstr>Conclusion</vt:lpstr>
      <vt:lpstr>References</vt:lpstr>
    </vt:vector>
  </TitlesOfParts>
  <Company>KePRO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mfrome</dc:creator>
  <cp:lastModifiedBy>Helen Snyder</cp:lastModifiedBy>
  <cp:revision>69</cp:revision>
  <cp:lastPrinted>2016-05-18T18:56:04Z</cp:lastPrinted>
  <dcterms:created xsi:type="dcterms:W3CDTF">2011-03-17T13:33:08Z</dcterms:created>
  <dcterms:modified xsi:type="dcterms:W3CDTF">2020-04-09T14:24:20Z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0x0101007820D8ED9EF5CE4C97ED3C77646628DF</vt:lpwstr>
  </property>
</Properties>
</file>